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4"/>
  </p:handoutMasterIdLst>
  <p:sldIdLst>
    <p:sldId id="256" r:id="rId2"/>
    <p:sldId id="257" r:id="rId3"/>
    <p:sldId id="298" r:id="rId4"/>
    <p:sldId id="299" r:id="rId5"/>
    <p:sldId id="258" r:id="rId6"/>
    <p:sldId id="261" r:id="rId7"/>
    <p:sldId id="259" r:id="rId8"/>
    <p:sldId id="277" r:id="rId9"/>
    <p:sldId id="278" r:id="rId10"/>
    <p:sldId id="293" r:id="rId11"/>
    <p:sldId id="290" r:id="rId12"/>
    <p:sldId id="294" r:id="rId13"/>
    <p:sldId id="279" r:id="rId14"/>
    <p:sldId id="295" r:id="rId15"/>
    <p:sldId id="285" r:id="rId16"/>
    <p:sldId id="291" r:id="rId17"/>
    <p:sldId id="296" r:id="rId18"/>
    <p:sldId id="280" r:id="rId19"/>
    <p:sldId id="300" r:id="rId20"/>
    <p:sldId id="281" r:id="rId21"/>
    <p:sldId id="292" r:id="rId22"/>
    <p:sldId id="297" r:id="rId23"/>
    <p:sldId id="282" r:id="rId24"/>
    <p:sldId id="264" r:id="rId25"/>
    <p:sldId id="283" r:id="rId26"/>
    <p:sldId id="284" r:id="rId27"/>
    <p:sldId id="267" r:id="rId28"/>
    <p:sldId id="269" r:id="rId29"/>
    <p:sldId id="263" r:id="rId30"/>
    <p:sldId id="270" r:id="rId31"/>
    <p:sldId id="301" r:id="rId32"/>
    <p:sldId id="271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0" autoAdjust="0"/>
    <p:restoredTop sz="94660"/>
  </p:normalViewPr>
  <p:slideViewPr>
    <p:cSldViewPr>
      <p:cViewPr varScale="1">
        <p:scale>
          <a:sx n="67" d="100"/>
          <a:sy n="67" d="100"/>
        </p:scale>
        <p:origin x="14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r>
              <a:rPr lang="en-US" dirty="0"/>
              <a:t>9/9/2012 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EB73713E-BC08-4D49-AA41-7BD45CF44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Rules In The Kingdoms Of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0" dirty="0"/>
              <a:t>Habakkuk chapter 1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Jeroboam 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Assyr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Assyria to be destroyed</a:t>
            </a:r>
            <a:r>
              <a:rPr lang="en-US" sz="2800" b="1" dirty="0">
                <a:solidFill>
                  <a:srgbClr val="FF0000"/>
                </a:solidFill>
              </a:rPr>
              <a:t>.  </a:t>
            </a:r>
          </a:p>
          <a:p>
            <a:pPr>
              <a:buNone/>
            </a:pPr>
            <a:r>
              <a:rPr lang="en-US" sz="2800" dirty="0"/>
              <a:t>The fall of Assyria, long previously prophesied by Isaiah. </a:t>
            </a:r>
            <a:br>
              <a:rPr lang="en-US" sz="2800" dirty="0"/>
            </a:br>
            <a:r>
              <a:rPr lang="en-US" sz="2800" dirty="0"/>
              <a:t>(Isaiah 10:12-19)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In 612 B.C. </a:t>
            </a:r>
            <a:r>
              <a:rPr lang="en-US" sz="2800" dirty="0" err="1"/>
              <a:t>Nabopolassar</a:t>
            </a:r>
            <a:r>
              <a:rPr lang="en-US" sz="2800" dirty="0"/>
              <a:t> united the Babylonian army with an army of Medes and Scythians….  Prophecies of </a:t>
            </a:r>
            <a:r>
              <a:rPr lang="en-US" sz="2800" b="1" i="1" dirty="0"/>
              <a:t>Zephaniah </a:t>
            </a:r>
            <a:r>
              <a:rPr lang="en-US" sz="2800" dirty="0"/>
              <a:t>(</a:t>
            </a:r>
            <a:r>
              <a:rPr lang="en-US" sz="2800" u="sng" dirty="0"/>
              <a:t>Zephaniah 2:13-15</a:t>
            </a:r>
            <a:r>
              <a:rPr lang="en-US" sz="2800" dirty="0"/>
              <a:t>) and </a:t>
            </a:r>
            <a:r>
              <a:rPr lang="en-US" sz="2800" b="1" i="1" dirty="0"/>
              <a:t>Nahum,</a:t>
            </a:r>
            <a:r>
              <a:rPr lang="en-US" sz="2800" dirty="0"/>
              <a:t> fulfilled.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Complete destruction of Assyria warning to the Egyptians.   Ezekiel 31:1ff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Judah to be destroyed by Babylon</a:t>
            </a:r>
            <a:r>
              <a:rPr lang="en-US" sz="3200" b="1" dirty="0">
                <a:solidFill>
                  <a:srgbClr val="FF0000"/>
                </a:solidFill>
              </a:rPr>
              <a:t>. Jeremiah 25:8-11, 31 </a:t>
            </a:r>
          </a:p>
          <a:p>
            <a:pPr>
              <a:buNone/>
            </a:pPr>
            <a:r>
              <a:rPr lang="en-US" sz="3200" dirty="0"/>
              <a:t>In 605 B.C. in the fourth year of </a:t>
            </a:r>
            <a:r>
              <a:rPr lang="en-US" sz="3200" dirty="0" err="1"/>
              <a:t>Jehoiakim’s</a:t>
            </a:r>
            <a:r>
              <a:rPr lang="en-US" sz="3200" dirty="0"/>
              <a:t> reign, Nebuchadnezzar, King of Babylon invaded Judah (Jer. 36-39), besieging Jerusalem and carried away captives to Babylon.</a:t>
            </a:r>
          </a:p>
          <a:p>
            <a:pPr>
              <a:buNone/>
            </a:pPr>
            <a:r>
              <a:rPr lang="en-US" sz="3200" dirty="0" err="1"/>
              <a:t>Jehoiakim</a:t>
            </a:r>
            <a:r>
              <a:rPr lang="en-US" sz="3200" dirty="0"/>
              <a:t> destroyed the scroll.  Jeremiah wrote again. (Jeremiah 36:28-31)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Zedekiah appointed King of Judah.  Jerusalem falls (586 B.C.) </a:t>
            </a:r>
          </a:p>
          <a:p>
            <a:pPr lvl="1">
              <a:buFont typeface="Wingdings" pitchFamily="2" charset="2"/>
              <a:buChar char="Ø"/>
            </a:pPr>
            <a:r>
              <a:rPr lang="en-US" sz="3500" b="1" dirty="0">
                <a:solidFill>
                  <a:srgbClr val="FF0000"/>
                </a:solidFill>
              </a:rPr>
              <a:t>Judah falls! (</a:t>
            </a:r>
            <a:r>
              <a:rPr lang="en-US" sz="3500" b="1" u="sng" dirty="0">
                <a:solidFill>
                  <a:srgbClr val="FF0000"/>
                </a:solidFill>
              </a:rPr>
              <a:t>Jeremiah 39:6-8</a:t>
            </a:r>
            <a:r>
              <a:rPr lang="en-US" sz="3500" b="1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Babylon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Babylon to be destroyed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the city would not be inhabited. Isaiah 13:1, 17-22; </a:t>
            </a:r>
            <a:br>
              <a:rPr lang="en-US" sz="3200" dirty="0"/>
            </a:br>
            <a:r>
              <a:rPr lang="en-US" sz="3200" dirty="0"/>
              <a:t>Jeremiah 50-51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Grandeur of Babylon, the capital of Chaldea, </a:t>
            </a:r>
            <a:r>
              <a:rPr lang="en-US" sz="3200" b="1" i="1" dirty="0"/>
              <a:t>"the glory of kingdoms" </a:t>
            </a:r>
            <a:r>
              <a:rPr lang="en-US" sz="3200" dirty="0"/>
              <a:t>and </a:t>
            </a:r>
            <a:r>
              <a:rPr lang="en-US" sz="3200" b="1" i="1" dirty="0"/>
              <a:t>"the beauty of the Chaldeans' pride." (Isaiah 13:19)  </a:t>
            </a:r>
          </a:p>
          <a:p>
            <a:pPr>
              <a:buNone/>
            </a:pPr>
            <a:r>
              <a:rPr lang="en-US" sz="3200" b="1" i="1" dirty="0"/>
              <a:t>cf. Daniel 4:30  “I have built…”  </a:t>
            </a:r>
            <a:br>
              <a:rPr lang="en-US" sz="3200" b="1" i="1" dirty="0"/>
            </a:br>
            <a:r>
              <a:rPr lang="en-US" sz="3200" b="1" i="1" dirty="0"/>
              <a:t>Note: Daniel 4:17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112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Babylon to be destroyed</a:t>
            </a:r>
            <a:endParaRPr lang="en-US" sz="3200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Grandeur of Babylon according to the Greek historian Herodotus (5</a:t>
            </a:r>
            <a:r>
              <a:rPr lang="en-US" baseline="30000" dirty="0"/>
              <a:t>th</a:t>
            </a:r>
            <a:r>
              <a:rPr lang="en-US" dirty="0"/>
              <a:t> century B.C.)</a:t>
            </a:r>
          </a:p>
          <a:p>
            <a:pPr>
              <a:buNone/>
            </a:pPr>
            <a:r>
              <a:rPr lang="en-US" dirty="0"/>
              <a:t>	Walls 60 miles. 300 feet tall. 87 feet wide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Archaeological excavations (1899-1917, 1958)</a:t>
            </a:r>
            <a:br>
              <a:rPr lang="en-US" dirty="0"/>
            </a:br>
            <a:r>
              <a:rPr lang="en-US" dirty="0"/>
              <a:t>Two walls  </a:t>
            </a:r>
            <a:r>
              <a:rPr lang="en-US" u="sng" dirty="0"/>
              <a:t>about eleven miles long</a:t>
            </a:r>
            <a:r>
              <a:rPr lang="en-US" dirty="0"/>
              <a:t>.  Outer wall was </a:t>
            </a:r>
            <a:r>
              <a:rPr lang="en-US" u="sng" dirty="0"/>
              <a:t>25-feet thick </a:t>
            </a:r>
            <a:r>
              <a:rPr lang="en-US" dirty="0"/>
              <a:t>and the inner one was </a:t>
            </a:r>
            <a:r>
              <a:rPr lang="en-US" u="sng" dirty="0"/>
              <a:t>23-feet thick</a:t>
            </a:r>
            <a:r>
              <a:rPr lang="en-US" dirty="0"/>
              <a:t>. Population 500,000.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46238"/>
            <a:ext cx="11049000" cy="4525963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He Is Lord Of Heaven And Earth</a:t>
            </a:r>
            <a:r>
              <a:rPr lang="en-US" sz="3200" b="1" dirty="0">
                <a:solidFill>
                  <a:srgbClr val="FF0000"/>
                </a:solidFill>
              </a:rPr>
              <a:t>.  Acts 17:22-31</a:t>
            </a:r>
          </a:p>
          <a:p>
            <a:pPr>
              <a:buNone/>
            </a:pPr>
            <a:r>
              <a:rPr lang="en-US" sz="3200" i="1" baseline="0" dirty="0"/>
              <a:t>— </a:t>
            </a:r>
            <a:r>
              <a:rPr lang="en-US" sz="3200" b="1" i="1" baseline="0" dirty="0"/>
              <a:t>"Righteousness </a:t>
            </a:r>
            <a:r>
              <a:rPr lang="en-US" sz="3200" b="1" i="1" baseline="0" dirty="0" err="1"/>
              <a:t>exalteth</a:t>
            </a:r>
            <a:r>
              <a:rPr lang="en-US" sz="3200" b="1" i="1" baseline="0" dirty="0"/>
              <a:t> a nation: but sin is a reproach to any people" (Proverbs 14:34). </a:t>
            </a:r>
          </a:p>
          <a:p>
            <a:pPr>
              <a:buNone/>
            </a:pPr>
            <a:r>
              <a:rPr lang="en-US" sz="3200" b="1" i="1" baseline="0" dirty="0"/>
              <a:t>— "It is an abomination to kings to commit wickedness: for the throne is established by righteousness" (Proverbs 16:12).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5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God Rules The Universe From Beginning To End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1125200" cy="491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Babylon to be destroyed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the city would not be inhabited. Isaiah 13:1, 17-22; </a:t>
            </a:r>
            <a:r>
              <a:rPr lang="en-US" b="1" u="sng" dirty="0"/>
              <a:t>Jeremiah 50-51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 539 B.C., Babylon was conquered by Cyrus </a:t>
            </a:r>
            <a:r>
              <a:rPr lang="en-US" b="1" dirty="0"/>
              <a:t>(Cf. Isaiah 44:27ff)</a:t>
            </a:r>
            <a:r>
              <a:rPr lang="en-US" dirty="0"/>
              <a:t>, leader of the </a:t>
            </a:r>
            <a:r>
              <a:rPr lang="en-US" dirty="0" err="1"/>
              <a:t>Medo</a:t>
            </a:r>
            <a:r>
              <a:rPr lang="en-US" dirty="0"/>
              <a:t>-Persian alliance. Herodotus says that the army of Cyrus diverted the Euphrates River and then marched up the dry riverbed under the city walls. Babylon fell without a fight. (Cf. Jeremiah 50:38; 51:36-37)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Babylon, the </a:t>
            </a:r>
            <a:r>
              <a:rPr lang="en-US" b="1" i="1" dirty="0"/>
              <a:t>“great city” </a:t>
            </a:r>
            <a:r>
              <a:rPr lang="en-US" dirty="0"/>
              <a:t>has </a:t>
            </a:r>
            <a:r>
              <a:rPr lang="en-US" b="1" i="1" dirty="0"/>
              <a:t>“become heaps, a dwelling place for jackals” Jeremiah 51:37.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edoPers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07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All the world should see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i="1" dirty="0"/>
              <a:t>"the most High </a:t>
            </a:r>
            <a:r>
              <a:rPr lang="en-US" sz="4000" b="1" i="1" u="sng" dirty="0" err="1"/>
              <a:t>ruleth</a:t>
            </a:r>
            <a:r>
              <a:rPr lang="en-US" sz="4000" b="1" i="1" u="sng" dirty="0"/>
              <a:t> in the kingdom of men</a:t>
            </a:r>
            <a:r>
              <a:rPr lang="en-US" sz="3200" b="1" i="1" dirty="0"/>
              <a:t>, and giveth it to whomsoever he will, and </a:t>
            </a:r>
            <a:r>
              <a:rPr lang="en-US" sz="3200" b="1" i="1" dirty="0" err="1"/>
              <a:t>setteth</a:t>
            </a:r>
            <a:r>
              <a:rPr lang="en-US" sz="3200" b="1" i="1" dirty="0"/>
              <a:t> up over it the basest of men" (Daniel 4:17; </a:t>
            </a:r>
            <a:br>
              <a:rPr lang="en-US" sz="3200" b="1" i="1" dirty="0"/>
            </a:br>
            <a:r>
              <a:rPr lang="en-US" sz="3200" b="1" i="1" dirty="0"/>
              <a:t>Cf. Daniel 2).</a:t>
            </a:r>
            <a:r>
              <a:rPr lang="en-US" sz="3200" b="1" dirty="0"/>
              <a:t> </a:t>
            </a:r>
          </a:p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All the world should see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i="1" dirty="0"/>
              <a:t>"The Lord is in his holy temple: let all the earth keep silence before him" (Habakkuk 2:20). </a:t>
            </a:r>
            <a:endParaRPr lang="en-US" sz="32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767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1.	</a:t>
            </a:r>
            <a:r>
              <a:rPr lang="en-US" sz="2800" b="1" dirty="0">
                <a:solidFill>
                  <a:srgbClr val="FF0000"/>
                </a:solidFill>
              </a:rPr>
              <a:t>The King of Assyria </a:t>
            </a:r>
            <a:r>
              <a:rPr lang="en-US" sz="2800" dirty="0"/>
              <a:t>was in the hand of God,  </a:t>
            </a:r>
            <a:br>
              <a:rPr lang="en-US" sz="2800" dirty="0"/>
            </a:br>
            <a:r>
              <a:rPr lang="en-US" sz="2800" b="1" i="1" dirty="0"/>
              <a:t>“…the rod of mine anger" </a:t>
            </a:r>
            <a:r>
              <a:rPr lang="en-US" sz="2800" dirty="0"/>
              <a:t>against sinful nations</a:t>
            </a:r>
            <a:r>
              <a:rPr lang="en-US" sz="2800" i="1" dirty="0"/>
              <a:t>, </a:t>
            </a:r>
            <a:r>
              <a:rPr lang="en-US" sz="2800" b="1" i="1" dirty="0"/>
              <a:t>"howbeit he </a:t>
            </a:r>
            <a:r>
              <a:rPr lang="en-US" sz="2800" b="1" i="1" dirty="0" err="1"/>
              <a:t>meaneth</a:t>
            </a:r>
            <a:r>
              <a:rPr lang="en-US" sz="2800" b="1" i="1" dirty="0"/>
              <a:t> not so, neither doth his heart think so; but it is in his heart to destroy and cut off nations not a few" </a:t>
            </a:r>
            <a:br>
              <a:rPr lang="en-US" sz="2800" b="1" i="1" dirty="0"/>
            </a:br>
            <a:r>
              <a:rPr lang="en-US" sz="2800" b="1" i="1" dirty="0"/>
              <a:t>(Isaiah 10:5-7). </a:t>
            </a:r>
          </a:p>
          <a:p>
            <a:pPr>
              <a:buNone/>
            </a:pPr>
            <a:r>
              <a:rPr lang="en-US" sz="2800" dirty="0"/>
              <a:t>2.	</a:t>
            </a:r>
            <a:r>
              <a:rPr lang="en-US" sz="2800" b="1" dirty="0">
                <a:solidFill>
                  <a:srgbClr val="FF0000"/>
                </a:solidFill>
              </a:rPr>
              <a:t>The King of Babylon </a:t>
            </a:r>
            <a:r>
              <a:rPr lang="en-US" sz="2800" dirty="0"/>
              <a:t>was in the hand of God, God said that after using Assyria to chastise and destroy sinful nations, </a:t>
            </a:r>
            <a:r>
              <a:rPr lang="en-US" sz="2800" b="1" i="1" dirty="0"/>
              <a:t>"I will punish the fruit of the stout heart of the king of Assyria, and the glory of his high looks" (vs. 12). </a:t>
            </a:r>
            <a:endParaRPr lang="en-US" sz="2800" b="1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3. </a:t>
            </a:r>
            <a:r>
              <a:rPr lang="en-US" sz="2800" b="1" dirty="0">
                <a:solidFill>
                  <a:srgbClr val="FF0000"/>
                </a:solidFill>
              </a:rPr>
              <a:t>Medes and Persians </a:t>
            </a:r>
            <a:r>
              <a:rPr lang="en-US" sz="2800" dirty="0"/>
              <a:t>in the hand of God… God saw the sins of Babylon and announced woes against it (Habakkuk 2:5-20). </a:t>
            </a:r>
            <a:r>
              <a:rPr lang="en-US" sz="2800" b="1" i="1" dirty="0"/>
              <a:t>"But the Lord is in his holy temple: let all the earth keep silence before him" (vs.20).</a:t>
            </a:r>
            <a:r>
              <a:rPr lang="en-US" sz="2800" b="1" dirty="0"/>
              <a:t> </a:t>
            </a:r>
          </a:p>
          <a:p>
            <a:pPr marL="514350" indent="-514350">
              <a:buNone/>
            </a:pPr>
            <a:r>
              <a:rPr lang="en-US" sz="2800" dirty="0"/>
              <a:t>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/>
              <a:t>The prophet learned that we must </a:t>
            </a:r>
            <a:r>
              <a:rPr lang="en-US" sz="2800" b="1" i="1" dirty="0"/>
              <a:t>"wait" </a:t>
            </a:r>
            <a:r>
              <a:rPr lang="en-US" sz="2800" dirty="0"/>
              <a:t>for God to fulfill His purposes in His own time and way, for </a:t>
            </a:r>
            <a:r>
              <a:rPr lang="en-US" sz="2800" b="1" i="1" dirty="0"/>
              <a:t>"the just shall live by his faith" (2:1-4).   </a:t>
            </a:r>
          </a:p>
          <a:p>
            <a:pPr marL="514350" indent="-514350">
              <a:buNone/>
            </a:pPr>
            <a:endParaRPr lang="en-US" sz="2800" b="1" i="1" dirty="0"/>
          </a:p>
          <a:p>
            <a:pPr marL="514350" indent="-514350">
              <a:buNone/>
            </a:pPr>
            <a:r>
              <a:rPr lang="en-US" sz="2800" b="1" i="1" dirty="0"/>
              <a:t>NOTE:    ROMANS 1:16-17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3200" dirty="0"/>
              <a:t>In Habakkuk 3, Habakkuk praised the majesty of God and affirmed his trust in Him in the face of every tragedy and dilemma of life.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Stubbornness and arrogance caused Pharaoh to ask, </a:t>
            </a:r>
            <a:r>
              <a:rPr lang="en-US" sz="2800" b="1" dirty="0"/>
              <a:t>“</a:t>
            </a:r>
            <a:r>
              <a:rPr lang="en-US" sz="2800" b="1" i="1" dirty="0"/>
              <a:t>Who is Jehovah that I should obey his voice?” (Exodus 5:2)</a:t>
            </a:r>
            <a:endParaRPr lang="en-US" sz="2800" b="1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500" u="sng" dirty="0">
                <a:solidFill>
                  <a:srgbClr val="FF0000"/>
                </a:solidFill>
              </a:rPr>
              <a:t>Material prosperity cannot deliver a nation from the hand of God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r>
              <a:rPr lang="en-US" dirty="0"/>
              <a:t>When God announced he would </a:t>
            </a:r>
            <a:r>
              <a:rPr lang="en-US" b="1" i="1" dirty="0"/>
              <a:t>"stir up the Medes"  </a:t>
            </a:r>
            <a:r>
              <a:rPr lang="en-US" dirty="0"/>
              <a:t>to destroy Babylon, God said they could not be bribed or bought off. </a:t>
            </a:r>
            <a:br>
              <a:rPr lang="en-US" dirty="0"/>
            </a:br>
            <a:r>
              <a:rPr lang="en-US" dirty="0"/>
              <a:t>(Isaiah 13:17)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Power Cannot Overrule or Defeat God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u="sng" dirty="0">
                <a:solidFill>
                  <a:srgbClr val="FF0000"/>
                </a:solidFill>
              </a:rPr>
              <a:t>Military might cannot deliver a nation from God's hand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i="1" dirty="0"/>
              <a:t>"He </a:t>
            </a:r>
            <a:r>
              <a:rPr lang="en-US" b="1" i="1" dirty="0" err="1"/>
              <a:t>delighteth</a:t>
            </a:r>
            <a:r>
              <a:rPr lang="en-US" b="1" i="1" dirty="0"/>
              <a:t> not in the strength of the horse: he </a:t>
            </a:r>
            <a:r>
              <a:rPr lang="en-US" b="1" i="1" dirty="0" err="1"/>
              <a:t>taketh</a:t>
            </a:r>
            <a:r>
              <a:rPr lang="en-US" b="1" i="1" dirty="0"/>
              <a:t> not pleasure in the legs of a man. The Lord taketh pleasure in them that fear him, in those that hope in his mercy" </a:t>
            </a:r>
            <a:br>
              <a:rPr lang="en-US" b="1" i="1" dirty="0"/>
            </a:br>
            <a:r>
              <a:rPr lang="en-US" b="1" i="1" dirty="0"/>
              <a:t>(Psalms 147:10-11).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Power Cannot Overrule or Defeat God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0000"/>
                </a:solidFill>
              </a:rPr>
              <a:t>"</a:t>
            </a:r>
            <a:r>
              <a:rPr lang="en-US" sz="3600" b="1" i="1" dirty="0">
                <a:solidFill>
                  <a:srgbClr val="FF0000"/>
                </a:solidFill>
              </a:rPr>
              <a:t>In the day of adversity consider" 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(Ecclesiastes 7:14)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Pray! </a:t>
            </a:r>
            <a:r>
              <a:rPr lang="en-US" sz="2800" i="1" dirty="0"/>
              <a:t> </a:t>
            </a:r>
            <a:r>
              <a:rPr lang="en-US" sz="2800" b="1" i="1" dirty="0"/>
              <a:t>(1 Timothy 2:1-6)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Examine ourselves! </a:t>
            </a:r>
            <a:r>
              <a:rPr lang="en-US" sz="2800" b="1" i="1" dirty="0"/>
              <a:t>(2 Corinthians 13:5)</a:t>
            </a:r>
            <a:r>
              <a:rPr lang="en-US" sz="2800" i="1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Help others to seek God!  </a:t>
            </a:r>
            <a:r>
              <a:rPr lang="en-US" sz="2800" b="1" i="1" dirty="0"/>
              <a:t>(Acts  17:26-27; 8:4)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What Can We Do?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9438" y="422275"/>
            <a:ext cx="8229600" cy="877888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sz="4000" u="sng" dirty="0"/>
              <a:t>Reminder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06538"/>
            <a:ext cx="10744199" cy="5351462"/>
          </a:xfrm>
        </p:spPr>
        <p:txBody>
          <a:bodyPr>
            <a:normAutofit/>
          </a:bodyPr>
          <a:lstStyle/>
          <a:p>
            <a:r>
              <a:rPr lang="en-US" sz="3600" b="1" i="1" dirty="0"/>
              <a:t>Ecclesiastes 9:1</a:t>
            </a:r>
            <a:r>
              <a:rPr lang="en-US" sz="3200" i="1" dirty="0"/>
              <a:t>“For all this I laid to my heart, even to explore all this: that the righteous, and the wise, and their works, are in the hand of God.”</a:t>
            </a:r>
            <a:endParaRPr lang="en-US" sz="3200" dirty="0"/>
          </a:p>
          <a:p>
            <a:r>
              <a:rPr lang="en-US" sz="3600" b="1" i="1" dirty="0"/>
              <a:t>Ecclesiastes 3:11</a:t>
            </a:r>
            <a:r>
              <a:rPr lang="en-US" sz="3200" i="1" dirty="0"/>
              <a:t>“Man cannot find out the work that God hath done from the beginning even to the end.” </a:t>
            </a:r>
            <a:endParaRPr lang="en-US" sz="4400" b="1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1481328"/>
            <a:ext cx="11077576" cy="4995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We do not know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WHAT</a:t>
            </a:r>
            <a:r>
              <a:rPr lang="en-US" dirty="0">
                <a:highlight>
                  <a:srgbClr val="FFFF00"/>
                </a:highlight>
              </a:rPr>
              <a:t> the future holds, but we know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WHO</a:t>
            </a:r>
            <a:r>
              <a:rPr lang="en-US" dirty="0">
                <a:highlight>
                  <a:srgbClr val="FFFF00"/>
                </a:highlight>
              </a:rPr>
              <a:t> holds the future.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In uncertain times, people should see our unshakeable faith in God! </a:t>
            </a:r>
          </a:p>
          <a:p>
            <a:pPr marL="914400" lvl="1" indent="-514350">
              <a:buNone/>
            </a:pPr>
            <a:r>
              <a:rPr lang="en-US" i="1" dirty="0"/>
              <a:t>Cf. Hebrew 12:28 “Wherefore, receiving a kingdom that cannot be shaken, let us have grace, whereby we may offer service well-pleasing to God with reverence and awe: for our God is a consuming fire.”</a:t>
            </a:r>
          </a:p>
          <a:p>
            <a:pPr marL="914400" lvl="1" indent="-51435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All the world should see in us the reverence expressed by Habakkuk</a:t>
            </a:r>
            <a:r>
              <a:rPr lang="en-US" b="1" dirty="0"/>
              <a:t>, </a:t>
            </a:r>
          </a:p>
          <a:p>
            <a:pPr>
              <a:buNone/>
            </a:pPr>
            <a:r>
              <a:rPr lang="en-US" sz="3000" b="1" i="1" dirty="0">
                <a:solidFill>
                  <a:srgbClr val="FF0000"/>
                </a:solidFill>
              </a:rPr>
              <a:t>"The Lord is in his holy temple: let all the earth keep silence before him" (2:20).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6000" u="sng" dirty="0"/>
              <a:t>God Rules </a:t>
            </a:r>
            <a:endParaRPr lang="en-US" u="sng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sz="3200" b="1" dirty="0"/>
              <a:t>God still rules in the kingdoms of men. </a:t>
            </a:r>
            <a:br>
              <a:rPr lang="en-US" sz="3200" b="1" dirty="0"/>
            </a:br>
            <a:r>
              <a:rPr lang="en-US" sz="3200" b="1" dirty="0"/>
              <a:t>Jeremiah 27:5</a:t>
            </a:r>
          </a:p>
          <a:p>
            <a:pPr marL="624078" indent="-514350">
              <a:buAutoNum type="arabicPeriod"/>
            </a:pPr>
            <a:r>
              <a:rPr lang="en-US" sz="3200" b="1" dirty="0"/>
              <a:t>Sin is still a disgrace to any people. Proverbs 14:34</a:t>
            </a:r>
          </a:p>
          <a:p>
            <a:pPr marL="624078" indent="-514350">
              <a:buAutoNum type="arabicPeriod"/>
            </a:pPr>
            <a:r>
              <a:rPr lang="en-US" sz="3200" b="1" dirty="0"/>
              <a:t>Apart from God, all our efforts are vanity. Ecclesiastes 1:2</a:t>
            </a:r>
          </a:p>
          <a:p>
            <a:pPr marL="624078" indent="-514350">
              <a:buAutoNum type="arabicPeriod"/>
            </a:pPr>
            <a:r>
              <a:rPr lang="en-US" sz="3200" b="1" dirty="0"/>
              <a:t>Satan still tempts us. 1 John 2:15-17</a:t>
            </a:r>
          </a:p>
          <a:p>
            <a:pPr marL="624078" indent="-514350">
              <a:buAutoNum type="arabicPeriod"/>
            </a:pPr>
            <a:r>
              <a:rPr lang="en-US" sz="3200" b="1" dirty="0"/>
              <a:t>Let us </a:t>
            </a:r>
            <a:r>
              <a:rPr lang="en-US" sz="3200" b="1" i="1" dirty="0"/>
              <a:t>“fear God and keep his commandments.” </a:t>
            </a:r>
            <a:br>
              <a:rPr lang="en-US" sz="3200" b="1" i="1" dirty="0"/>
            </a:br>
            <a:r>
              <a:rPr lang="en-US" sz="3200" b="1" i="1" dirty="0"/>
              <a:t>Ecclesiastes 12:13-14</a:t>
            </a:r>
          </a:p>
          <a:p>
            <a:pPr marL="624078" indent="-51435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6000" u="sng" dirty="0"/>
              <a:t>God Rules </a:t>
            </a:r>
            <a:endParaRPr lang="en-US" u="sng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1"/>
            <a:ext cx="11353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People who are not serving God must be told that the future holds a final judgment, when we all will stand in His presence, followed by eternity in heaven or hell.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	He has appointed a day.  </a:t>
            </a:r>
            <a:r>
              <a:rPr lang="en-US" b="1" dirty="0">
                <a:solidFill>
                  <a:srgbClr val="FF0000"/>
                </a:solidFill>
              </a:rPr>
              <a:t>Acts 17:30-31</a:t>
            </a:r>
          </a:p>
          <a:p>
            <a:pPr>
              <a:buNone/>
            </a:pPr>
            <a:r>
              <a:rPr lang="en-US" dirty="0"/>
              <a:t>2.	Let the erring Christian confess his sins, repent, and pray God's forgiveness. </a:t>
            </a:r>
            <a:r>
              <a:rPr lang="en-US" b="1" dirty="0">
                <a:solidFill>
                  <a:srgbClr val="FF0000"/>
                </a:solidFill>
              </a:rPr>
              <a:t>Acts 8:22-24. </a:t>
            </a:r>
          </a:p>
          <a:p>
            <a:pPr>
              <a:buNone/>
            </a:pPr>
            <a:r>
              <a:rPr lang="en-US" dirty="0"/>
              <a:t>3.	Let those who have never obeyed the gospel put their faith in Christ, repent, confess his name, and be immersed in water for the remission of sins. </a:t>
            </a:r>
            <a:r>
              <a:rPr lang="en-US" b="1" dirty="0">
                <a:solidFill>
                  <a:srgbClr val="FF0000"/>
                </a:solidFill>
              </a:rPr>
              <a:t>Mark 16:15-16; Acts 2:38; Romans 10:10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68375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sz="4000" u="sng" dirty="0"/>
              <a:t>Reminder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11582400" cy="498316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i="1" dirty="0"/>
              <a:t>Deuteronomy 29:29 </a:t>
            </a:r>
            <a:r>
              <a:rPr lang="en-US" sz="3000" i="1" dirty="0"/>
              <a:t>“</a:t>
            </a:r>
            <a:r>
              <a:rPr lang="en-US" sz="3500" i="1" dirty="0"/>
              <a:t>The secret things belong unto Jehovah our God; but the things that are revealed belong unto us and to our children for ever, that we may do all the words of this law.”</a:t>
            </a:r>
          </a:p>
          <a:p>
            <a:pPr>
              <a:buNone/>
            </a:pPr>
            <a:endParaRPr lang="en-US" sz="3000" i="1" dirty="0"/>
          </a:p>
          <a:p>
            <a:r>
              <a:rPr lang="en-US" sz="3500" dirty="0"/>
              <a:t>Therefore we </a:t>
            </a:r>
            <a:r>
              <a:rPr lang="en-US" sz="3500" i="1" dirty="0"/>
              <a:t>“walk by faith, not by sight (2 Corinthians 5:7), </a:t>
            </a:r>
            <a:r>
              <a:rPr lang="en-US" sz="3500" dirty="0"/>
              <a:t>we </a:t>
            </a:r>
            <a:r>
              <a:rPr lang="en-US" sz="3500" i="1" dirty="0"/>
              <a:t>“Trust in Jehovah with all thy heart, And lean not upon thine own understanding: In all thy ways acknowledge him, And he will direct thy paths.” (Proverbs 3:5-6)</a:t>
            </a:r>
            <a:endParaRPr lang="en-US" sz="3500" dirty="0"/>
          </a:p>
          <a:p>
            <a:endParaRPr lang="en-US" sz="28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11049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u="sng" dirty="0">
                <a:solidFill>
                  <a:srgbClr val="FF0000"/>
                </a:solidFill>
              </a:rPr>
              <a:t>God judged the world- Flood</a:t>
            </a:r>
            <a:r>
              <a:rPr lang="en-US" sz="3200" b="1" dirty="0">
                <a:solidFill>
                  <a:srgbClr val="FF0000"/>
                </a:solidFill>
              </a:rPr>
              <a:t>. Genesis 6-9 </a:t>
            </a:r>
          </a:p>
          <a:p>
            <a:pPr>
              <a:buNone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b="1" u="sng" dirty="0">
                <a:solidFill>
                  <a:srgbClr val="FF0000"/>
                </a:solidFill>
              </a:rPr>
              <a:t>Babel</a:t>
            </a:r>
            <a:r>
              <a:rPr lang="en-US" sz="3200" dirty="0"/>
              <a:t>…God chastened those who tried to build </a:t>
            </a:r>
            <a:r>
              <a:rPr lang="en-US" sz="3200" b="1" i="1" dirty="0"/>
              <a:t>“a city and a tower, whose top may reach unto heaven.” </a:t>
            </a:r>
            <a:r>
              <a:rPr lang="en-US" sz="3200" dirty="0"/>
              <a:t>scattering them </a:t>
            </a:r>
            <a:r>
              <a:rPr lang="en-US" sz="3200" b="1" i="1" dirty="0"/>
              <a:t>“upon the face of all the earth.”</a:t>
            </a:r>
            <a:r>
              <a:rPr lang="en-US" sz="3200" dirty="0"/>
              <a:t>  Genesis 11:1-9 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7670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aseline="0" dirty="0"/>
              <a:t>NOTE:  God's chastening and judgments reflect His patience and love as He seeks to save men.</a:t>
            </a:r>
          </a:p>
          <a:p>
            <a:pPr>
              <a:buNone/>
            </a:pPr>
            <a:r>
              <a:rPr lang="en-US" sz="3200" baseline="0" dirty="0"/>
              <a:t>  	</a:t>
            </a:r>
            <a:r>
              <a:rPr lang="en-US" sz="3200" b="1" i="1" baseline="0" dirty="0"/>
              <a:t>Cf. Ezekiel</a:t>
            </a:r>
            <a:r>
              <a:rPr lang="en-US" sz="3200" b="1" i="1" dirty="0"/>
              <a:t> 33:11 “I have no pleasure in the death of the wicked; but that the wicked turn from his way and live..” </a:t>
            </a:r>
          </a:p>
          <a:p>
            <a:pPr>
              <a:buNone/>
            </a:pPr>
            <a:endParaRPr lang="en-US" sz="3200" baseline="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u="sng" baseline="0" dirty="0">
                <a:solidFill>
                  <a:srgbClr val="FF0000"/>
                </a:solidFill>
              </a:rPr>
              <a:t>Amorites</a:t>
            </a:r>
            <a:r>
              <a:rPr lang="en-US" sz="3200" b="1" baseline="0" dirty="0">
                <a:solidFill>
                  <a:srgbClr val="FF0000"/>
                </a:solidFill>
              </a:rPr>
              <a:t>.  </a:t>
            </a:r>
            <a:r>
              <a:rPr lang="en-US" sz="3200" baseline="0" dirty="0"/>
              <a:t>When God promised the land of Canaan to Abram, He delayed the fulfillment of the promise for four generations because </a:t>
            </a:r>
            <a:r>
              <a:rPr lang="en-US" sz="3200" b="1" i="1" baseline="0" dirty="0"/>
              <a:t>"the iniquity of the Amorites is not yet full" (Genesis 15:16).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u="sng" dirty="0">
                <a:solidFill>
                  <a:srgbClr val="FF0000"/>
                </a:solidFill>
              </a:rPr>
              <a:t>Sodom and Gomorrah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were utterly destroyed for their homosexual sins by fire and brimstone which God rained down upon them. Genesis 18-19</a:t>
            </a:r>
            <a:br>
              <a:rPr lang="en-US" sz="3200" dirty="0"/>
            </a:br>
            <a:r>
              <a:rPr lang="en-US" sz="3200" dirty="0"/>
              <a:t>Note: 19:23-25 </a:t>
            </a:r>
          </a:p>
          <a:p>
            <a:pPr>
              <a:buNone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Spared if God could have found only ten righteous people (Genesis 18:23-33).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baseline="0" dirty="0">
                <a:solidFill>
                  <a:srgbClr val="FF0000"/>
                </a:solidFill>
              </a:rPr>
              <a:t>Israel warned</a:t>
            </a:r>
            <a:r>
              <a:rPr lang="en-US" sz="3200" b="1" baseline="0" dirty="0">
                <a:solidFill>
                  <a:srgbClr val="FF0000"/>
                </a:solidFill>
              </a:rPr>
              <a:t>: Deuteronomy 4,</a:t>
            </a:r>
            <a:r>
              <a:rPr lang="en-US" sz="3200" b="1" dirty="0">
                <a:solidFill>
                  <a:srgbClr val="FF0000"/>
                </a:solidFill>
              </a:rPr>
              <a:t> 8, 30;  Joshua 23:16ff  </a:t>
            </a:r>
          </a:p>
          <a:p>
            <a:pPr>
              <a:buNone/>
            </a:pPr>
            <a:endParaRPr lang="en-US" sz="3200" baseline="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aseline="0" dirty="0"/>
              <a:t>God sent chastisements and judgments upon Israel, the Northern kingdom, which were not taken to heart (Isaiah 9:8ff)</a:t>
            </a:r>
          </a:p>
          <a:p>
            <a:pPr marL="914400" lvl="1" indent="-514350">
              <a:buNone/>
            </a:pPr>
            <a:r>
              <a:rPr lang="en-US" sz="2800" b="1" i="1" dirty="0"/>
              <a:t>“Prepare to meet thy God.”  </a:t>
            </a:r>
            <a:r>
              <a:rPr lang="en-US" sz="2800" b="1" i="1" baseline="0" dirty="0"/>
              <a:t>Cf. Amos 4:6-13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320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aseline="0" dirty="0"/>
              <a:t>Assyria to be the instrument of God’s wrath. </a:t>
            </a:r>
            <a:br>
              <a:rPr lang="en-US" sz="3200" baseline="0" dirty="0"/>
            </a:br>
            <a:r>
              <a:rPr lang="en-US" sz="3200" dirty="0"/>
              <a:t>(Isaiah 10:5ff)</a:t>
            </a:r>
            <a:r>
              <a:rPr lang="en-US" sz="3200" baseline="0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972800" cy="50292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baseline="0" dirty="0">
                <a:solidFill>
                  <a:srgbClr val="FF0000"/>
                </a:solidFill>
              </a:rPr>
              <a:t>Israel taken</a:t>
            </a:r>
            <a:r>
              <a:rPr lang="en-US" sz="2800" b="1" u="sng" dirty="0">
                <a:solidFill>
                  <a:srgbClr val="FF0000"/>
                </a:solidFill>
              </a:rPr>
              <a:t> captive by Assyria</a:t>
            </a:r>
            <a:r>
              <a:rPr lang="en-US" sz="2800" b="1" dirty="0">
                <a:solidFill>
                  <a:srgbClr val="FF0000"/>
                </a:solidFill>
              </a:rPr>
              <a:t>. 722 B.C.  2 Kings 17:1-18</a:t>
            </a:r>
          </a:p>
          <a:p>
            <a:pPr>
              <a:buNone/>
            </a:pPr>
            <a:r>
              <a:rPr lang="en-US" sz="2800" dirty="0"/>
              <a:t>Stubborn: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i="1" dirty="0"/>
              <a:t> “Hardened their neck” (vs. 14)</a:t>
            </a:r>
          </a:p>
          <a:p>
            <a:pPr>
              <a:buNone/>
            </a:pPr>
            <a:r>
              <a:rPr lang="en-US" sz="2800" i="1" dirty="0"/>
              <a:t>	“Rejected statutes…” (vs. 15)</a:t>
            </a:r>
          </a:p>
          <a:p>
            <a:pPr>
              <a:buNone/>
            </a:pPr>
            <a:r>
              <a:rPr lang="en-US" sz="2800" i="1" dirty="0"/>
              <a:t>	Idolatry.  (vs. 17)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Judah spared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sz="2800" dirty="0"/>
              <a:t>Hezekiah’s prayer. (2 Kings 19:19)</a:t>
            </a:r>
          </a:p>
          <a:p>
            <a:pPr>
              <a:buNone/>
            </a:pPr>
            <a:r>
              <a:rPr lang="en-US" sz="2800" dirty="0"/>
              <a:t>Judah without weapons. (2 Kings 18-19; Hosea 1:7)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6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Theme15</Template>
  <TotalTime>5392</TotalTime>
  <Words>1766</Words>
  <Application>Microsoft Office PowerPoint</Application>
  <PresentationFormat>Widescreen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Verdana</vt:lpstr>
      <vt:lpstr>Wingdings</vt:lpstr>
      <vt:lpstr>Wingdings 2</vt:lpstr>
      <vt:lpstr>Wingdings 3</vt:lpstr>
      <vt:lpstr>Theme16</vt:lpstr>
      <vt:lpstr>God Rules In The Kingdoms Of Men</vt:lpstr>
      <vt:lpstr>God Rules The Universe From Beginning To End</vt:lpstr>
      <vt:lpstr>Reminder</vt:lpstr>
      <vt:lpstr>Reminder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PowerPoint Presentation</vt:lpstr>
      <vt:lpstr>PowerPoint Presentation</vt:lpstr>
      <vt:lpstr>God’s Rule Includes Chastening And Judgment Of Nations</vt:lpstr>
      <vt:lpstr>PowerPoint Presentation</vt:lpstr>
      <vt:lpstr>God’s Rule Includes Chastening And Judgment Of Nations</vt:lpstr>
      <vt:lpstr>PowerPoint Presentation</vt:lpstr>
      <vt:lpstr>PowerPoint Presentation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PowerPoint Presentation</vt:lpstr>
      <vt:lpstr>God’s Rule Includes Chastening And Judgment Of Nations</vt:lpstr>
      <vt:lpstr>God Overrules The Wicked To Accomplish His Purposes</vt:lpstr>
      <vt:lpstr>God Overrules The Wicked To Accomplish His Purposes</vt:lpstr>
      <vt:lpstr>God Overrules The Wicked To Accomplish His Purposes</vt:lpstr>
      <vt:lpstr>Human Power Cannot Overrule or Defeat God</vt:lpstr>
      <vt:lpstr>Human Power Cannot Overrule or Defeat God</vt:lpstr>
      <vt:lpstr>What Can We Do? </vt:lpstr>
      <vt:lpstr>Conclusion:    God Rules </vt:lpstr>
      <vt:lpstr>Conclusion:    God Rules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Rules</dc:title>
  <dc:creator>Micky Galloway</dc:creator>
  <cp:lastModifiedBy>mgalloway2715@gmail.com</cp:lastModifiedBy>
  <cp:revision>70</cp:revision>
  <dcterms:created xsi:type="dcterms:W3CDTF">2010-11-05T16:25:16Z</dcterms:created>
  <dcterms:modified xsi:type="dcterms:W3CDTF">2022-11-05T17:27:10Z</dcterms:modified>
</cp:coreProperties>
</file>