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Lst>
  <p:notesMasterIdLst>
    <p:notesMasterId r:id="rId150"/>
  </p:notesMasterIdLst>
  <p:handoutMasterIdLst>
    <p:handoutMasterId r:id="rId151"/>
  </p:handoutMasterIdLst>
  <p:sldIdLst>
    <p:sldId id="410" r:id="rId2"/>
    <p:sldId id="411" r:id="rId3"/>
    <p:sldId id="412" r:id="rId4"/>
    <p:sldId id="419" r:id="rId5"/>
    <p:sldId id="420" r:id="rId6"/>
    <p:sldId id="422" r:id="rId7"/>
    <p:sldId id="423" r:id="rId8"/>
    <p:sldId id="424" r:id="rId9"/>
    <p:sldId id="425" r:id="rId10"/>
    <p:sldId id="426" r:id="rId11"/>
    <p:sldId id="427" r:id="rId12"/>
    <p:sldId id="428" r:id="rId13"/>
    <p:sldId id="429" r:id="rId14"/>
    <p:sldId id="430" r:id="rId15"/>
    <p:sldId id="431" r:id="rId16"/>
    <p:sldId id="432" r:id="rId17"/>
    <p:sldId id="442" r:id="rId18"/>
    <p:sldId id="444" r:id="rId19"/>
    <p:sldId id="446" r:id="rId20"/>
    <p:sldId id="447" r:id="rId21"/>
    <p:sldId id="448" r:id="rId22"/>
    <p:sldId id="449" r:id="rId23"/>
    <p:sldId id="450" r:id="rId24"/>
    <p:sldId id="451" r:id="rId25"/>
    <p:sldId id="452" r:id="rId26"/>
    <p:sldId id="453" r:id="rId27"/>
    <p:sldId id="454" r:id="rId28"/>
    <p:sldId id="455" r:id="rId29"/>
    <p:sldId id="458" r:id="rId30"/>
    <p:sldId id="460" r:id="rId31"/>
    <p:sldId id="461" r:id="rId32"/>
    <p:sldId id="465" r:id="rId33"/>
    <p:sldId id="536" r:id="rId34"/>
    <p:sldId id="537" r:id="rId35"/>
    <p:sldId id="538" r:id="rId36"/>
    <p:sldId id="539" r:id="rId37"/>
    <p:sldId id="540" r:id="rId38"/>
    <p:sldId id="541" r:id="rId39"/>
    <p:sldId id="542" r:id="rId40"/>
    <p:sldId id="543" r:id="rId41"/>
    <p:sldId id="544" r:id="rId42"/>
    <p:sldId id="545" r:id="rId43"/>
    <p:sldId id="546" r:id="rId44"/>
    <p:sldId id="547" r:id="rId45"/>
    <p:sldId id="548" r:id="rId46"/>
    <p:sldId id="471" r:id="rId47"/>
    <p:sldId id="472" r:id="rId48"/>
    <p:sldId id="473" r:id="rId49"/>
    <p:sldId id="483" r:id="rId50"/>
    <p:sldId id="484" r:id="rId51"/>
    <p:sldId id="533" r:id="rId52"/>
    <p:sldId id="534" r:id="rId53"/>
    <p:sldId id="535" r:id="rId54"/>
    <p:sldId id="502" r:id="rId55"/>
    <p:sldId id="506" r:id="rId56"/>
    <p:sldId id="507" r:id="rId57"/>
    <p:sldId id="337" r:id="rId58"/>
    <p:sldId id="364" r:id="rId59"/>
    <p:sldId id="596" r:id="rId60"/>
    <p:sldId id="602" r:id="rId61"/>
    <p:sldId id="597" r:id="rId62"/>
    <p:sldId id="267" r:id="rId63"/>
    <p:sldId id="362" r:id="rId64"/>
    <p:sldId id="268" r:id="rId65"/>
    <p:sldId id="269" r:id="rId66"/>
    <p:sldId id="270" r:id="rId67"/>
    <p:sldId id="598" r:id="rId68"/>
    <p:sldId id="599" r:id="rId69"/>
    <p:sldId id="275" r:id="rId70"/>
    <p:sldId id="348" r:id="rId71"/>
    <p:sldId id="603" r:id="rId72"/>
    <p:sldId id="349" r:id="rId73"/>
    <p:sldId id="368" r:id="rId74"/>
    <p:sldId id="594" r:id="rId75"/>
    <p:sldId id="359" r:id="rId76"/>
    <p:sldId id="360" r:id="rId77"/>
    <p:sldId id="600" r:id="rId78"/>
    <p:sldId id="392" r:id="rId79"/>
    <p:sldId id="601" r:id="rId80"/>
    <p:sldId id="604" r:id="rId81"/>
    <p:sldId id="587" r:id="rId82"/>
    <p:sldId id="588" r:id="rId83"/>
    <p:sldId id="393" r:id="rId84"/>
    <p:sldId id="394" r:id="rId85"/>
    <p:sldId id="395" r:id="rId86"/>
    <p:sldId id="396" r:id="rId87"/>
    <p:sldId id="397" r:id="rId88"/>
    <p:sldId id="398" r:id="rId89"/>
    <p:sldId id="399" r:id="rId90"/>
    <p:sldId id="400" r:id="rId91"/>
    <p:sldId id="401" r:id="rId92"/>
    <p:sldId id="402" r:id="rId93"/>
    <p:sldId id="584" r:id="rId94"/>
    <p:sldId id="611" r:id="rId95"/>
    <p:sldId id="609" r:id="rId96"/>
    <p:sldId id="403" r:id="rId97"/>
    <p:sldId id="585" r:id="rId98"/>
    <p:sldId id="610" r:id="rId99"/>
    <p:sldId id="608" r:id="rId100"/>
    <p:sldId id="405" r:id="rId101"/>
    <p:sldId id="586" r:id="rId102"/>
    <p:sldId id="606" r:id="rId103"/>
    <p:sldId id="605" r:id="rId104"/>
    <p:sldId id="406" r:id="rId105"/>
    <p:sldId id="590" r:id="rId106"/>
    <p:sldId id="607" r:id="rId107"/>
    <p:sldId id="591" r:id="rId108"/>
    <p:sldId id="592" r:id="rId109"/>
    <p:sldId id="593" r:id="rId110"/>
    <p:sldId id="555" r:id="rId111"/>
    <p:sldId id="557" r:id="rId112"/>
    <p:sldId id="558" r:id="rId113"/>
    <p:sldId id="559" r:id="rId114"/>
    <p:sldId id="560" r:id="rId115"/>
    <p:sldId id="561" r:id="rId116"/>
    <p:sldId id="562" r:id="rId117"/>
    <p:sldId id="612" r:id="rId118"/>
    <p:sldId id="613" r:id="rId119"/>
    <p:sldId id="614" r:id="rId120"/>
    <p:sldId id="615" r:id="rId121"/>
    <p:sldId id="616" r:id="rId122"/>
    <p:sldId id="617" r:id="rId123"/>
    <p:sldId id="618" r:id="rId124"/>
    <p:sldId id="619" r:id="rId125"/>
    <p:sldId id="620" r:id="rId126"/>
    <p:sldId id="621" r:id="rId127"/>
    <p:sldId id="622" r:id="rId128"/>
    <p:sldId id="623" r:id="rId129"/>
    <p:sldId id="624" r:id="rId130"/>
    <p:sldId id="625" r:id="rId131"/>
    <p:sldId id="626" r:id="rId132"/>
    <p:sldId id="627" r:id="rId133"/>
    <p:sldId id="628" r:id="rId134"/>
    <p:sldId id="629" r:id="rId135"/>
    <p:sldId id="630" r:id="rId136"/>
    <p:sldId id="631" r:id="rId137"/>
    <p:sldId id="563" r:id="rId138"/>
    <p:sldId id="564" r:id="rId139"/>
    <p:sldId id="565" r:id="rId140"/>
    <p:sldId id="566" r:id="rId141"/>
    <p:sldId id="567" r:id="rId142"/>
    <p:sldId id="568" r:id="rId143"/>
    <p:sldId id="589" r:id="rId144"/>
    <p:sldId id="578" r:id="rId145"/>
    <p:sldId id="579" r:id="rId146"/>
    <p:sldId id="580" r:id="rId147"/>
    <p:sldId id="581" r:id="rId148"/>
    <p:sldId id="595" r:id="rId14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9" autoAdjust="0"/>
    <p:restoredTop sz="90929"/>
  </p:normalViewPr>
  <p:slideViewPr>
    <p:cSldViewPr>
      <p:cViewPr>
        <p:scale>
          <a:sx n="100" d="100"/>
          <a:sy n="100" d="100"/>
        </p:scale>
        <p:origin x="-408" y="5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566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r>
              <a:rPr lang="en-US"/>
              <a:t>Does Archaeology Verify The Bible?</a:t>
            </a:r>
          </a:p>
        </p:txBody>
      </p:sp>
      <p:sp>
        <p:nvSpPr>
          <p:cNvPr id="22835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22835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r>
              <a:rPr lang="en-US"/>
              <a:t>@ Dr. Heinz Lycklama</a:t>
            </a:r>
          </a:p>
        </p:txBody>
      </p:sp>
      <p:sp>
        <p:nvSpPr>
          <p:cNvPr id="22835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7A4C6B0E-51E1-4E88-9923-23829950C658}" type="slidenum">
              <a:rPr lang="en-US"/>
              <a:pPr>
                <a:defRPr/>
              </a:pPr>
              <a:t>‹#›</a:t>
            </a:fld>
            <a:endParaRPr lang="en-US"/>
          </a:p>
        </p:txBody>
      </p:sp>
    </p:spTree>
    <p:extLst>
      <p:ext uri="{BB962C8B-B14F-4D97-AF65-F5344CB8AC3E}">
        <p14:creationId xmlns:p14="http://schemas.microsoft.com/office/powerpoint/2010/main" val="19463212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r>
              <a:rPr lang="en-US"/>
              <a:t>Does Archaeology Verify The Bible?</a:t>
            </a:r>
          </a:p>
        </p:txBody>
      </p:sp>
      <p:sp>
        <p:nvSpPr>
          <p:cNvPr id="245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798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5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r>
              <a:rPr lang="en-US"/>
              <a:t>@ Dr. Heinz Lycklama</a:t>
            </a:r>
          </a:p>
        </p:txBody>
      </p:sp>
      <p:sp>
        <p:nvSpPr>
          <p:cNvPr id="245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51DEEF28-15F4-4CFB-8C62-7DBBAF6363AE}" type="slidenum">
              <a:rPr lang="en-US"/>
              <a:pPr>
                <a:defRPr/>
              </a:pPr>
              <a:t>‹#›</a:t>
            </a:fld>
            <a:endParaRPr lang="en-US"/>
          </a:p>
        </p:txBody>
      </p:sp>
    </p:spTree>
    <p:extLst>
      <p:ext uri="{BB962C8B-B14F-4D97-AF65-F5344CB8AC3E}">
        <p14:creationId xmlns:p14="http://schemas.microsoft.com/office/powerpoint/2010/main" val="2706495720"/>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Narrow" charset="0"/>
                <a:ea typeface="ＭＳ Ｐゴシック" charset="0"/>
                <a:cs typeface="Arial" charset="0"/>
              </a:defRPr>
            </a:lvl1pPr>
            <a:lvl2pPr marL="37931725" indent="-37474525" eaLnBrk="0" hangingPunct="0">
              <a:defRPr sz="2400">
                <a:solidFill>
                  <a:schemeClr val="tx1"/>
                </a:solidFill>
                <a:latin typeface="Arial Narrow" charset="0"/>
                <a:ea typeface="Arial" charset="0"/>
                <a:cs typeface="Arial" charset="0"/>
              </a:defRPr>
            </a:lvl2pPr>
            <a:lvl3pPr eaLnBrk="0" hangingPunct="0">
              <a:defRPr sz="2400">
                <a:solidFill>
                  <a:schemeClr val="tx1"/>
                </a:solidFill>
                <a:latin typeface="Arial Narrow" charset="0"/>
                <a:ea typeface="Arial" charset="0"/>
                <a:cs typeface="Arial" charset="0"/>
              </a:defRPr>
            </a:lvl3pPr>
            <a:lvl4pPr eaLnBrk="0" hangingPunct="0">
              <a:defRPr sz="2400">
                <a:solidFill>
                  <a:schemeClr val="tx1"/>
                </a:solidFill>
                <a:latin typeface="Arial Narrow" charset="0"/>
                <a:ea typeface="Arial" charset="0"/>
                <a:cs typeface="Arial" charset="0"/>
              </a:defRPr>
            </a:lvl4pPr>
            <a:lvl5pPr eaLnBrk="0" hangingPunct="0">
              <a:defRPr sz="2400">
                <a:solidFill>
                  <a:schemeClr val="tx1"/>
                </a:solidFill>
                <a:latin typeface="Arial Narrow" charset="0"/>
                <a:ea typeface="Arial" charset="0"/>
                <a:cs typeface="Arial" charset="0"/>
              </a:defRPr>
            </a:lvl5pPr>
            <a:lvl6pPr marL="457200" eaLnBrk="0" fontAlgn="base" hangingPunct="0">
              <a:spcBef>
                <a:spcPct val="0"/>
              </a:spcBef>
              <a:spcAft>
                <a:spcPct val="0"/>
              </a:spcAft>
              <a:defRPr sz="2400">
                <a:solidFill>
                  <a:schemeClr val="tx1"/>
                </a:solidFill>
                <a:latin typeface="Arial Narrow" charset="0"/>
                <a:ea typeface="Arial" charset="0"/>
                <a:cs typeface="Arial" charset="0"/>
              </a:defRPr>
            </a:lvl6pPr>
            <a:lvl7pPr marL="914400" eaLnBrk="0" fontAlgn="base" hangingPunct="0">
              <a:spcBef>
                <a:spcPct val="0"/>
              </a:spcBef>
              <a:spcAft>
                <a:spcPct val="0"/>
              </a:spcAft>
              <a:defRPr sz="2400">
                <a:solidFill>
                  <a:schemeClr val="tx1"/>
                </a:solidFill>
                <a:latin typeface="Arial Narrow" charset="0"/>
                <a:ea typeface="Arial" charset="0"/>
                <a:cs typeface="Arial" charset="0"/>
              </a:defRPr>
            </a:lvl7pPr>
            <a:lvl8pPr marL="1371600" eaLnBrk="0" fontAlgn="base" hangingPunct="0">
              <a:spcBef>
                <a:spcPct val="0"/>
              </a:spcBef>
              <a:spcAft>
                <a:spcPct val="0"/>
              </a:spcAft>
              <a:defRPr sz="2400">
                <a:solidFill>
                  <a:schemeClr val="tx1"/>
                </a:solidFill>
                <a:latin typeface="Arial Narrow" charset="0"/>
                <a:ea typeface="Arial" charset="0"/>
                <a:cs typeface="Arial" charset="0"/>
              </a:defRPr>
            </a:lvl8pPr>
            <a:lvl9pPr marL="1828800" eaLnBrk="0" fontAlgn="base" hangingPunct="0">
              <a:spcBef>
                <a:spcPct val="0"/>
              </a:spcBef>
              <a:spcAft>
                <a:spcPct val="0"/>
              </a:spcAft>
              <a:defRPr sz="2400">
                <a:solidFill>
                  <a:schemeClr val="tx1"/>
                </a:solidFill>
                <a:latin typeface="Arial Narrow" charset="0"/>
                <a:ea typeface="Arial" charset="0"/>
                <a:cs typeface="Arial" charset="0"/>
              </a:defRPr>
            </a:lvl9pPr>
          </a:lstStyle>
          <a:p>
            <a:pPr eaLnBrk="1" hangingPunct="1"/>
            <a:fld id="{54E5267E-62FA-6C44-8169-1ED3B32B5C16}" type="slidenum">
              <a:rPr lang="en-US" sz="1200">
                <a:latin typeface="Arial" charset="0"/>
              </a:rPr>
              <a:pPr eaLnBrk="1" hangingPunct="1"/>
              <a:t>2</a:t>
            </a:fld>
            <a:endParaRPr lang="en-US" sz="1200">
              <a:latin typeface="Arial"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a:noFill/>
        </p:spPr>
        <p:txBody>
          <a:bodyPr/>
          <a:lstStyle/>
          <a:p>
            <a:r>
              <a:rPr lang="en-US"/>
              <a:t>Does Archaeology Verify The Bible?</a:t>
            </a:r>
          </a:p>
        </p:txBody>
      </p:sp>
      <p:sp>
        <p:nvSpPr>
          <p:cNvPr id="156675" name="Rectangle 6"/>
          <p:cNvSpPr>
            <a:spLocks noGrp="1" noChangeArrowheads="1"/>
          </p:cNvSpPr>
          <p:nvPr>
            <p:ph type="ftr" sz="quarter" idx="4"/>
          </p:nvPr>
        </p:nvSpPr>
        <p:spPr>
          <a:noFill/>
        </p:spPr>
        <p:txBody>
          <a:bodyPr/>
          <a:lstStyle/>
          <a:p>
            <a:r>
              <a:rPr lang="en-US"/>
              <a:t>@ Dr. Heinz Lycklama</a:t>
            </a:r>
          </a:p>
        </p:txBody>
      </p:sp>
      <p:sp>
        <p:nvSpPr>
          <p:cNvPr id="156676" name="Rectangle 7"/>
          <p:cNvSpPr>
            <a:spLocks noGrp="1" noChangeArrowheads="1"/>
          </p:cNvSpPr>
          <p:nvPr>
            <p:ph type="sldNum" sz="quarter" idx="5"/>
          </p:nvPr>
        </p:nvSpPr>
        <p:spPr>
          <a:noFill/>
        </p:spPr>
        <p:txBody>
          <a:bodyPr/>
          <a:lstStyle/>
          <a:p>
            <a:fld id="{1CD73207-D07D-46D3-A1C3-96A509007FDC}" type="slidenum">
              <a:rPr lang="en-US"/>
              <a:pPr/>
              <a:t>33</a:t>
            </a:fld>
            <a:endParaRPr lang="en-US"/>
          </a:p>
        </p:txBody>
      </p:sp>
      <p:sp>
        <p:nvSpPr>
          <p:cNvPr id="156677" name="Rectangle 2"/>
          <p:cNvSpPr>
            <a:spLocks noGrp="1" noRot="1" noChangeAspect="1" noChangeArrowheads="1" noTextEdit="1"/>
          </p:cNvSpPr>
          <p:nvPr>
            <p:ph type="sldImg"/>
          </p:nvPr>
        </p:nvSpPr>
        <p:spPr>
          <a:ln/>
        </p:spPr>
      </p:sp>
      <p:sp>
        <p:nvSpPr>
          <p:cNvPr id="15667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4294967295"/>
          </p:nvPr>
        </p:nvSpPr>
        <p:spPr bwMode="auto">
          <a:xfrm>
            <a:off x="3884027" y="8684926"/>
            <a:ext cx="2972421"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defRPr>
            </a:lvl1pPr>
            <a:lvl2pPr marL="729057" indent="-280406">
              <a:defRPr sz="2400">
                <a:solidFill>
                  <a:schemeClr val="tx1"/>
                </a:solidFill>
                <a:latin typeface="Arial" charset="0"/>
                <a:ea typeface="ＭＳ Ｐゴシック" charset="0"/>
              </a:defRPr>
            </a:lvl2pPr>
            <a:lvl3pPr marL="1121626" indent="-224325">
              <a:defRPr sz="2400">
                <a:solidFill>
                  <a:schemeClr val="tx1"/>
                </a:solidFill>
                <a:latin typeface="Arial" charset="0"/>
                <a:ea typeface="ＭＳ Ｐゴシック" charset="0"/>
              </a:defRPr>
            </a:lvl3pPr>
            <a:lvl4pPr marL="1570276" indent="-224325">
              <a:defRPr sz="2400">
                <a:solidFill>
                  <a:schemeClr val="tx1"/>
                </a:solidFill>
                <a:latin typeface="Arial" charset="0"/>
                <a:ea typeface="ＭＳ Ｐゴシック" charset="0"/>
              </a:defRPr>
            </a:lvl4pPr>
            <a:lvl5pPr marL="2018927" indent="-224325">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1A6E9074-C305-A041-BA2F-B2501D43AB26}" type="slidenum">
              <a:rPr lang="en-US"/>
              <a:pPr/>
              <a:t>34</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t>We use Julius Caesar</a:t>
            </a:r>
            <a:r>
              <a:rPr lang="ja-JP" altLang="en-US"/>
              <a:t>’</a:t>
            </a:r>
            <a:r>
              <a:rPr lang="en-US"/>
              <a:t>s war commentaries as an illustration of ancient literature, written by the emperor about 50 years before the birth of Christ.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4294967295"/>
          </p:nvPr>
        </p:nvSpPr>
        <p:spPr bwMode="auto">
          <a:xfrm>
            <a:off x="3884027" y="8684926"/>
            <a:ext cx="2972421"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defRPr>
            </a:lvl1pPr>
            <a:lvl2pPr marL="729057" indent="-280406">
              <a:defRPr sz="2400">
                <a:solidFill>
                  <a:schemeClr val="tx1"/>
                </a:solidFill>
                <a:latin typeface="Arial" charset="0"/>
                <a:ea typeface="ＭＳ Ｐゴシック" charset="0"/>
              </a:defRPr>
            </a:lvl2pPr>
            <a:lvl3pPr marL="1121626" indent="-224325">
              <a:defRPr sz="2400">
                <a:solidFill>
                  <a:schemeClr val="tx1"/>
                </a:solidFill>
                <a:latin typeface="Arial" charset="0"/>
                <a:ea typeface="ＭＳ Ｐゴシック" charset="0"/>
              </a:defRPr>
            </a:lvl3pPr>
            <a:lvl4pPr marL="1570276" indent="-224325">
              <a:defRPr sz="2400">
                <a:solidFill>
                  <a:schemeClr val="tx1"/>
                </a:solidFill>
                <a:latin typeface="Arial" charset="0"/>
                <a:ea typeface="ＭＳ Ｐゴシック" charset="0"/>
              </a:defRPr>
            </a:lvl4pPr>
            <a:lvl5pPr marL="2018927" indent="-224325">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17D6592B-30B9-6C4F-A4DA-BAABA5DD0CF6}" type="slidenum">
              <a:rPr lang="en-US"/>
              <a:pPr/>
              <a:t>35</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t>This timeline has been immensely helpful to people (it is not in SBF). Caesar</a:t>
            </a:r>
            <a:r>
              <a:rPr lang="ja-JP" altLang="en-US"/>
              <a:t>’</a:t>
            </a:r>
            <a:r>
              <a:rPr lang="en-US"/>
              <a:t>s text had to be hand copied by scribes for over 1,400 years before it could be set to type after the invention of the printing press. What is put into the printing press is reconstructed from the scribal copies (remember:  there is no original). How well do the copies represent the original? That is answered by the three questions we are going to consider.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4294967295"/>
          </p:nvPr>
        </p:nvSpPr>
        <p:spPr bwMode="auto">
          <a:xfrm>
            <a:off x="3884027" y="8684926"/>
            <a:ext cx="2972421"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defRPr>
            </a:lvl1pPr>
            <a:lvl2pPr marL="729057" indent="-280406">
              <a:defRPr sz="2400">
                <a:solidFill>
                  <a:schemeClr val="tx1"/>
                </a:solidFill>
                <a:latin typeface="Arial" charset="0"/>
                <a:ea typeface="ＭＳ Ｐゴシック" charset="0"/>
              </a:defRPr>
            </a:lvl2pPr>
            <a:lvl3pPr marL="1121626" indent="-224325">
              <a:defRPr sz="2400">
                <a:solidFill>
                  <a:schemeClr val="tx1"/>
                </a:solidFill>
                <a:latin typeface="Arial" charset="0"/>
                <a:ea typeface="ＭＳ Ｐゴシック" charset="0"/>
              </a:defRPr>
            </a:lvl3pPr>
            <a:lvl4pPr marL="1570276" indent="-224325">
              <a:defRPr sz="2400">
                <a:solidFill>
                  <a:schemeClr val="tx1"/>
                </a:solidFill>
                <a:latin typeface="Arial" charset="0"/>
                <a:ea typeface="ＭＳ Ｐゴシック" charset="0"/>
              </a:defRPr>
            </a:lvl4pPr>
            <a:lvl5pPr marL="2018927" indent="-224325">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0BC7B1CB-77F9-5B44-A8C8-00DDEBA183E1}" type="slidenum">
              <a:rPr lang="en-US"/>
              <a:pPr/>
              <a:t>36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t>This is just to reinforce that scribal copying was done for centuries before there was a printing press.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4294967295"/>
          </p:nvPr>
        </p:nvSpPr>
        <p:spPr bwMode="auto">
          <a:xfrm>
            <a:off x="3884027" y="8684926"/>
            <a:ext cx="2972421"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defRPr>
            </a:lvl1pPr>
            <a:lvl2pPr marL="729057" indent="-280406">
              <a:defRPr sz="2400">
                <a:solidFill>
                  <a:schemeClr val="tx1"/>
                </a:solidFill>
                <a:latin typeface="Arial" charset="0"/>
                <a:ea typeface="ＭＳ Ｐゴシック" charset="0"/>
              </a:defRPr>
            </a:lvl2pPr>
            <a:lvl3pPr marL="1121626" indent="-224325">
              <a:defRPr sz="2400">
                <a:solidFill>
                  <a:schemeClr val="tx1"/>
                </a:solidFill>
                <a:latin typeface="Arial" charset="0"/>
                <a:ea typeface="ＭＳ Ｐゴシック" charset="0"/>
              </a:defRPr>
            </a:lvl3pPr>
            <a:lvl4pPr marL="1570276" indent="-224325">
              <a:defRPr sz="2400">
                <a:solidFill>
                  <a:schemeClr val="tx1"/>
                </a:solidFill>
                <a:latin typeface="Arial" charset="0"/>
                <a:ea typeface="ＭＳ Ｐゴシック" charset="0"/>
              </a:defRPr>
            </a:lvl4pPr>
            <a:lvl5pPr marL="2018927" indent="-224325">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883AE7A4-FF6D-9744-8A06-F4768A6D70C5}" type="slidenum">
              <a:rPr lang="en-US"/>
              <a:pPr/>
              <a:t>37</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t>Extant manuscripts of ancient writings vary in number from 1 to 643 for a given title, but there are very few which have over 100 – most have 20 or less. I always tell my groups that if all ancient writings were put on this chart, it would only extend the tail a long ways to the left because nearly all are on the low end. Make clear to your participants that there really are only 10 manuscripts ever found of the </a:t>
            </a:r>
            <a:r>
              <a:rPr lang="en-US" i="1"/>
              <a:t>Gallic Wars</a:t>
            </a:r>
            <a:r>
              <a:rPr lang="en-US"/>
              <a:t> – from which our current text of that work was reconstructed. Also point out that most manuscripts are incomplete. Archaeologists count every find the same, regardless whether it is whole or even a fragment. The New Testament is purposely absent in this slide so people can be made aware of other literature for comparison.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4294967295"/>
          </p:nvPr>
        </p:nvSpPr>
        <p:spPr bwMode="auto">
          <a:xfrm>
            <a:off x="3884027" y="8684926"/>
            <a:ext cx="2972421"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defRPr>
            </a:lvl1pPr>
            <a:lvl2pPr marL="729057" indent="-280406">
              <a:defRPr sz="2400">
                <a:solidFill>
                  <a:schemeClr val="tx1"/>
                </a:solidFill>
                <a:latin typeface="Arial" charset="0"/>
                <a:ea typeface="ＭＳ Ｐゴシック" charset="0"/>
              </a:defRPr>
            </a:lvl2pPr>
            <a:lvl3pPr marL="1121626" indent="-224325">
              <a:defRPr sz="2400">
                <a:solidFill>
                  <a:schemeClr val="tx1"/>
                </a:solidFill>
                <a:latin typeface="Arial" charset="0"/>
                <a:ea typeface="ＭＳ Ｐゴシック" charset="0"/>
              </a:defRPr>
            </a:lvl3pPr>
            <a:lvl4pPr marL="1570276" indent="-224325">
              <a:defRPr sz="2400">
                <a:solidFill>
                  <a:schemeClr val="tx1"/>
                </a:solidFill>
                <a:latin typeface="Arial" charset="0"/>
                <a:ea typeface="ＭＳ Ｐゴシック" charset="0"/>
              </a:defRPr>
            </a:lvl4pPr>
            <a:lvl5pPr marL="2018927" indent="-224325">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A8202AA1-F171-2345-8D4D-1ED6B4E927FE}" type="slidenum">
              <a:rPr lang="en-US"/>
              <a:pPr/>
              <a:t>38</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t>Now we introduce the New Testament to show the remarkable difference compared to all other literature. The chart on page 31 in SBF reveals that nearly 6,000 of these copies are in the original Greek language. Another nearly 10,000 are in Latin, etc. Again, point out that all these manuscripts are prior to the printing press. If anything from ancient times can be reconstructed with accuracy, surely the New Testament can! This chart may actually mislead. The New Testament bar looks only slightly higher than the </a:t>
            </a:r>
            <a:r>
              <a:rPr lang="en-US" i="1"/>
              <a:t>Iliad </a:t>
            </a:r>
            <a:r>
              <a:rPr lang="en-US"/>
              <a:t>of Homer, but in actuality on the left scale it continues for another 24,000 units higher(35 times higher than is shown). Point this out.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4294967295"/>
          </p:nvPr>
        </p:nvSpPr>
        <p:spPr bwMode="auto">
          <a:xfrm>
            <a:off x="3884027" y="8684926"/>
            <a:ext cx="2972421"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defRPr>
            </a:lvl1pPr>
            <a:lvl2pPr marL="729057" indent="-280406">
              <a:defRPr sz="2400">
                <a:solidFill>
                  <a:schemeClr val="tx1"/>
                </a:solidFill>
                <a:latin typeface="Arial" charset="0"/>
                <a:ea typeface="ＭＳ Ｐゴシック" charset="0"/>
              </a:defRPr>
            </a:lvl2pPr>
            <a:lvl3pPr marL="1121626" indent="-224325">
              <a:defRPr sz="2400">
                <a:solidFill>
                  <a:schemeClr val="tx1"/>
                </a:solidFill>
                <a:latin typeface="Arial" charset="0"/>
                <a:ea typeface="ＭＳ Ｐゴシック" charset="0"/>
              </a:defRPr>
            </a:lvl3pPr>
            <a:lvl4pPr marL="1570276" indent="-224325">
              <a:defRPr sz="2400">
                <a:solidFill>
                  <a:schemeClr val="tx1"/>
                </a:solidFill>
                <a:latin typeface="Arial" charset="0"/>
                <a:ea typeface="ＭＳ Ｐゴシック" charset="0"/>
              </a:defRPr>
            </a:lvl4pPr>
            <a:lvl5pPr marL="2018927" indent="-224325">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336B834A-26F8-AA44-8C22-1EA918FF0C23}" type="slidenum">
              <a:rPr lang="en-US"/>
              <a:pPr/>
              <a:t>39</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ja-JP" altLang="en-US" sz="1000"/>
              <a:t>“</a:t>
            </a:r>
            <a:r>
              <a:rPr lang="en-US" sz="1000"/>
              <a:t>Distortion rate</a:t>
            </a:r>
            <a:r>
              <a:rPr lang="ja-JP" altLang="en-US" sz="1000"/>
              <a:t>”</a:t>
            </a:r>
            <a:r>
              <a:rPr lang="en-US" sz="1000"/>
              <a:t> includes only those variations between copies (manuscripts) which change, or potentially change, the meaning of the text. Spelling differences, word order, and other small variations generally are not included in this measurement because they do not change the meaning. Be sure to read SBF (p. 35) for additional details about these works and Dr. Metzger, the author of this study. I like to turn the percentage around – this means that 99.8% of the N.T. is not in question as a result of copying by the scribes over the centuries up to the time of the printing press. Also note the quote by F.F. Bruce on that page – an important point to include in your presentation. Not only are the N.T. manuscripts superior to any other ancient writing, the variations that do exist do not affect any doctrine or practice of the Christian faith. </a:t>
            </a:r>
          </a:p>
          <a:p>
            <a:endParaRPr lang="en-US" sz="1000"/>
          </a:p>
          <a:p>
            <a:r>
              <a:rPr lang="en-US" sz="1000"/>
              <a:t>Your class may want to know an example of a </a:t>
            </a:r>
            <a:r>
              <a:rPr lang="ja-JP" altLang="en-US" sz="1000"/>
              <a:t>“</a:t>
            </a:r>
            <a:r>
              <a:rPr lang="en-US" sz="1000"/>
              <a:t>distortion.</a:t>
            </a:r>
            <a:r>
              <a:rPr lang="ja-JP" altLang="en-US" sz="1000"/>
              <a:t>”</a:t>
            </a:r>
            <a:r>
              <a:rPr lang="en-US" sz="1000"/>
              <a:t> There are only two extensive ones:  the ending of Mark</a:t>
            </a:r>
            <a:r>
              <a:rPr lang="ja-JP" altLang="en-US" sz="1000"/>
              <a:t>’</a:t>
            </a:r>
            <a:r>
              <a:rPr lang="en-US" sz="1000"/>
              <a:t>s Gospel (16:9-20) and the woman caught in adultery (John 7:53-8:11). These are absent from some manuscripts, often the earliest ones. If you have people look in their own Bible, they will (usually) find a footnote that says this. Most people are not aware that the footnote is there or have simply ignored it. When critics of the N.T. say there are 200,000 or more variations, more than 99% of these are insignificant (like spelling John</a:t>
            </a:r>
            <a:r>
              <a:rPr lang="ja-JP" altLang="en-US" sz="1000"/>
              <a:t>’</a:t>
            </a:r>
            <a:r>
              <a:rPr lang="en-US" sz="1000"/>
              <a:t>s name with one or two </a:t>
            </a:r>
            <a:r>
              <a:rPr lang="ja-JP" altLang="en-US" sz="1000"/>
              <a:t>“</a:t>
            </a:r>
            <a:r>
              <a:rPr lang="en-US" sz="1000"/>
              <a:t>n</a:t>
            </a:r>
            <a:r>
              <a:rPr lang="ja-JP" altLang="en-US" sz="1000"/>
              <a:t>’</a:t>
            </a:r>
            <a:r>
              <a:rPr lang="en-US" sz="1000"/>
              <a:t>s</a:t>
            </a:r>
            <a:r>
              <a:rPr lang="ja-JP" altLang="en-US" sz="1000"/>
              <a:t>”</a:t>
            </a:r>
            <a:r>
              <a:rPr lang="en-US" sz="1000"/>
              <a:t>). Again, turn this into a positive:  Christianity is a historic faith and is honest and open, allowing scholarship to scrutinize its N.T. text – resulting in confidence that the integrity of the N.T. is greater than any other writing known to humanity. On the other hand, most other religions have no ancient manuscripts at all to verify the text of their sacred writings, or like the Muslims, do not allow any scrutiny of the Koran since they view that as an offense to Allah.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4294967295"/>
          </p:nvPr>
        </p:nvSpPr>
        <p:spPr bwMode="auto">
          <a:xfrm>
            <a:off x="3884027" y="8684926"/>
            <a:ext cx="2972421"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defRPr>
            </a:lvl1pPr>
            <a:lvl2pPr marL="729057" indent="-280406">
              <a:defRPr sz="2400">
                <a:solidFill>
                  <a:schemeClr val="tx1"/>
                </a:solidFill>
                <a:latin typeface="Arial" charset="0"/>
                <a:ea typeface="ＭＳ Ｐゴシック" charset="0"/>
              </a:defRPr>
            </a:lvl2pPr>
            <a:lvl3pPr marL="1121626" indent="-224325">
              <a:defRPr sz="2400">
                <a:solidFill>
                  <a:schemeClr val="tx1"/>
                </a:solidFill>
                <a:latin typeface="Arial" charset="0"/>
                <a:ea typeface="ＭＳ Ｐゴシック" charset="0"/>
              </a:defRPr>
            </a:lvl3pPr>
            <a:lvl4pPr marL="1570276" indent="-224325">
              <a:defRPr sz="2400">
                <a:solidFill>
                  <a:schemeClr val="tx1"/>
                </a:solidFill>
                <a:latin typeface="Arial" charset="0"/>
                <a:ea typeface="ＭＳ Ｐゴシック" charset="0"/>
              </a:defRPr>
            </a:lvl4pPr>
            <a:lvl5pPr marL="2018927" indent="-224325">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AC4C0ED5-F15F-6C46-83C7-B6019850D366}" type="slidenum">
              <a:rPr lang="en-US"/>
              <a:pPr/>
              <a:t>40</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t>Kenyon is a world famous scholar, though of a previous generation. Obviously, this quote is here to confirm from this renowned scholar the superiority of the New Testament manuscripts over all other ancient literature.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4294967295"/>
          </p:nvPr>
        </p:nvSpPr>
        <p:spPr bwMode="auto">
          <a:xfrm>
            <a:off x="3884027" y="8684926"/>
            <a:ext cx="2972421"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defRPr>
            </a:lvl1pPr>
            <a:lvl2pPr marL="729057" indent="-280406">
              <a:defRPr sz="2400">
                <a:solidFill>
                  <a:schemeClr val="tx1"/>
                </a:solidFill>
                <a:latin typeface="Arial" charset="0"/>
                <a:ea typeface="ＭＳ Ｐゴシック" charset="0"/>
              </a:defRPr>
            </a:lvl2pPr>
            <a:lvl3pPr marL="1121626" indent="-224325">
              <a:defRPr sz="2400">
                <a:solidFill>
                  <a:schemeClr val="tx1"/>
                </a:solidFill>
                <a:latin typeface="Arial" charset="0"/>
                <a:ea typeface="ＭＳ Ｐゴシック" charset="0"/>
              </a:defRPr>
            </a:lvl3pPr>
            <a:lvl4pPr marL="1570276" indent="-224325">
              <a:defRPr sz="2400">
                <a:solidFill>
                  <a:schemeClr val="tx1"/>
                </a:solidFill>
                <a:latin typeface="Arial" charset="0"/>
                <a:ea typeface="ＭＳ Ｐゴシック" charset="0"/>
              </a:defRPr>
            </a:lvl4pPr>
            <a:lvl5pPr marL="2018927" indent="-224325">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95DA7951-3A72-B44E-8B9A-75563F1A0861}" type="slidenum">
              <a:rPr lang="en-US"/>
              <a:pPr/>
              <a:t>41</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t>This slide will acquaint your group with literature other than the New Testament. Aristotle</a:t>
            </a:r>
            <a:r>
              <a:rPr lang="ja-JP" altLang="en-US"/>
              <a:t>’</a:t>
            </a:r>
            <a:r>
              <a:rPr lang="en-US"/>
              <a:t>s </a:t>
            </a:r>
            <a:r>
              <a:rPr lang="en-US" i="1"/>
              <a:t>Poetics</a:t>
            </a:r>
            <a:r>
              <a:rPr lang="en-US"/>
              <a:t> was written in the early 4</a:t>
            </a:r>
            <a:r>
              <a:rPr lang="en-US" baseline="30000"/>
              <a:t>th</a:t>
            </a:r>
            <a:r>
              <a:rPr lang="en-US"/>
              <a:t> century B.C. but there are no known manuscripts until nearly A.D. 1100 – more than 1,400 years of scribal copying without one copy ever being preserved. The 10 manuscripts of Caesar are all from the 9</a:t>
            </a:r>
            <a:r>
              <a:rPr lang="en-US" baseline="30000"/>
              <a:t>th</a:t>
            </a:r>
            <a:r>
              <a:rPr lang="en-US"/>
              <a:t>-12</a:t>
            </a:r>
            <a:r>
              <a:rPr lang="en-US" baseline="30000"/>
              <a:t>th</a:t>
            </a:r>
            <a:r>
              <a:rPr lang="en-US"/>
              <a:t> centuries A.D. Virgil</a:t>
            </a:r>
            <a:r>
              <a:rPr lang="ja-JP" altLang="en-US"/>
              <a:t>’</a:t>
            </a:r>
            <a:r>
              <a:rPr lang="en-US"/>
              <a:t>s </a:t>
            </a:r>
            <a:r>
              <a:rPr lang="en-US" i="1"/>
              <a:t>Aeneid</a:t>
            </a:r>
            <a:r>
              <a:rPr lang="en-US"/>
              <a:t>, with about 300 years to the first manuscript, is the best of secular literature. Point out to your group that no ancient literature has manuscripts which have been found from the same century as the author (except, as we shall see later, the 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4294967295"/>
          </p:nvPr>
        </p:nvSpPr>
        <p:spPr bwMode="auto">
          <a:xfrm>
            <a:off x="3884027" y="8684926"/>
            <a:ext cx="2972421"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defRPr>
            </a:lvl1pPr>
            <a:lvl2pPr marL="729057" indent="-280406">
              <a:defRPr sz="2400">
                <a:solidFill>
                  <a:schemeClr val="tx1"/>
                </a:solidFill>
                <a:latin typeface="Arial" charset="0"/>
                <a:ea typeface="ＭＳ Ｐゴシック" charset="0"/>
              </a:defRPr>
            </a:lvl2pPr>
            <a:lvl3pPr marL="1121626" indent="-224325">
              <a:defRPr sz="2400">
                <a:solidFill>
                  <a:schemeClr val="tx1"/>
                </a:solidFill>
                <a:latin typeface="Arial" charset="0"/>
                <a:ea typeface="ＭＳ Ｐゴシック" charset="0"/>
              </a:defRPr>
            </a:lvl3pPr>
            <a:lvl4pPr marL="1570276" indent="-224325">
              <a:defRPr sz="2400">
                <a:solidFill>
                  <a:schemeClr val="tx1"/>
                </a:solidFill>
                <a:latin typeface="Arial" charset="0"/>
                <a:ea typeface="ＭＳ Ｐゴシック" charset="0"/>
              </a:defRPr>
            </a:lvl4pPr>
            <a:lvl5pPr marL="2018927" indent="-224325">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BE791A7C-F4A5-1143-BC61-B5C75DDDDA2B}" type="slidenum">
              <a:rPr lang="en-US"/>
              <a:pPr/>
              <a:t>42</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t>Completion of the bar graph to show the N.T. It has the shortest time between original composition and the first manuscripts. The N.T. is number one in both of the literary tests applied so far.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Narrow" charset="0"/>
                <a:ea typeface="ＭＳ Ｐゴシック" charset="0"/>
                <a:cs typeface="Arial" charset="0"/>
              </a:defRPr>
            </a:lvl1pPr>
            <a:lvl2pPr marL="37931725" indent="-37474525" eaLnBrk="0" hangingPunct="0">
              <a:defRPr sz="2400">
                <a:solidFill>
                  <a:schemeClr val="tx1"/>
                </a:solidFill>
                <a:latin typeface="Arial Narrow" charset="0"/>
                <a:ea typeface="Arial" charset="0"/>
                <a:cs typeface="Arial" charset="0"/>
              </a:defRPr>
            </a:lvl2pPr>
            <a:lvl3pPr eaLnBrk="0" hangingPunct="0">
              <a:defRPr sz="2400">
                <a:solidFill>
                  <a:schemeClr val="tx1"/>
                </a:solidFill>
                <a:latin typeface="Arial Narrow" charset="0"/>
                <a:ea typeface="Arial" charset="0"/>
                <a:cs typeface="Arial" charset="0"/>
              </a:defRPr>
            </a:lvl3pPr>
            <a:lvl4pPr eaLnBrk="0" hangingPunct="0">
              <a:defRPr sz="2400">
                <a:solidFill>
                  <a:schemeClr val="tx1"/>
                </a:solidFill>
                <a:latin typeface="Arial Narrow" charset="0"/>
                <a:ea typeface="Arial" charset="0"/>
                <a:cs typeface="Arial" charset="0"/>
              </a:defRPr>
            </a:lvl4pPr>
            <a:lvl5pPr eaLnBrk="0" hangingPunct="0">
              <a:defRPr sz="2400">
                <a:solidFill>
                  <a:schemeClr val="tx1"/>
                </a:solidFill>
                <a:latin typeface="Arial Narrow" charset="0"/>
                <a:ea typeface="Arial" charset="0"/>
                <a:cs typeface="Arial" charset="0"/>
              </a:defRPr>
            </a:lvl5pPr>
            <a:lvl6pPr marL="457200" eaLnBrk="0" fontAlgn="base" hangingPunct="0">
              <a:spcBef>
                <a:spcPct val="0"/>
              </a:spcBef>
              <a:spcAft>
                <a:spcPct val="0"/>
              </a:spcAft>
              <a:defRPr sz="2400">
                <a:solidFill>
                  <a:schemeClr val="tx1"/>
                </a:solidFill>
                <a:latin typeface="Arial Narrow" charset="0"/>
                <a:ea typeface="Arial" charset="0"/>
                <a:cs typeface="Arial" charset="0"/>
              </a:defRPr>
            </a:lvl6pPr>
            <a:lvl7pPr marL="914400" eaLnBrk="0" fontAlgn="base" hangingPunct="0">
              <a:spcBef>
                <a:spcPct val="0"/>
              </a:spcBef>
              <a:spcAft>
                <a:spcPct val="0"/>
              </a:spcAft>
              <a:defRPr sz="2400">
                <a:solidFill>
                  <a:schemeClr val="tx1"/>
                </a:solidFill>
                <a:latin typeface="Arial Narrow" charset="0"/>
                <a:ea typeface="Arial" charset="0"/>
                <a:cs typeface="Arial" charset="0"/>
              </a:defRPr>
            </a:lvl7pPr>
            <a:lvl8pPr marL="1371600" eaLnBrk="0" fontAlgn="base" hangingPunct="0">
              <a:spcBef>
                <a:spcPct val="0"/>
              </a:spcBef>
              <a:spcAft>
                <a:spcPct val="0"/>
              </a:spcAft>
              <a:defRPr sz="2400">
                <a:solidFill>
                  <a:schemeClr val="tx1"/>
                </a:solidFill>
                <a:latin typeface="Arial Narrow" charset="0"/>
                <a:ea typeface="Arial" charset="0"/>
                <a:cs typeface="Arial" charset="0"/>
              </a:defRPr>
            </a:lvl8pPr>
            <a:lvl9pPr marL="1828800" eaLnBrk="0" fontAlgn="base" hangingPunct="0">
              <a:spcBef>
                <a:spcPct val="0"/>
              </a:spcBef>
              <a:spcAft>
                <a:spcPct val="0"/>
              </a:spcAft>
              <a:defRPr sz="2400">
                <a:solidFill>
                  <a:schemeClr val="tx1"/>
                </a:solidFill>
                <a:latin typeface="Arial Narrow" charset="0"/>
                <a:ea typeface="Arial" charset="0"/>
                <a:cs typeface="Arial" charset="0"/>
              </a:defRPr>
            </a:lvl9pPr>
          </a:lstStyle>
          <a:p>
            <a:pPr eaLnBrk="1" hangingPunct="1"/>
            <a:fld id="{2D9BDF09-25EA-854B-970B-5A7DCEB7A20C}" type="slidenum">
              <a:rPr lang="en-US" sz="1200">
                <a:latin typeface="Arial" charset="0"/>
              </a:rPr>
              <a:pPr eaLnBrk="1" hangingPunct="1"/>
              <a:t>3</a:t>
            </a:fld>
            <a:endParaRPr lang="en-US" sz="1200">
              <a:latin typeface="Arial"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4294967295"/>
          </p:nvPr>
        </p:nvSpPr>
        <p:spPr bwMode="auto">
          <a:xfrm>
            <a:off x="3884027" y="8684926"/>
            <a:ext cx="2972421"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defRPr>
            </a:lvl1pPr>
            <a:lvl2pPr marL="729057" indent="-280406">
              <a:defRPr sz="2400">
                <a:solidFill>
                  <a:schemeClr val="tx1"/>
                </a:solidFill>
                <a:latin typeface="Arial" charset="0"/>
                <a:ea typeface="ＭＳ Ｐゴシック" charset="0"/>
              </a:defRPr>
            </a:lvl2pPr>
            <a:lvl3pPr marL="1121626" indent="-224325">
              <a:defRPr sz="2400">
                <a:solidFill>
                  <a:schemeClr val="tx1"/>
                </a:solidFill>
                <a:latin typeface="Arial" charset="0"/>
                <a:ea typeface="ＭＳ Ｐゴシック" charset="0"/>
              </a:defRPr>
            </a:lvl3pPr>
            <a:lvl4pPr marL="1570276" indent="-224325">
              <a:defRPr sz="2400">
                <a:solidFill>
                  <a:schemeClr val="tx1"/>
                </a:solidFill>
                <a:latin typeface="Arial" charset="0"/>
                <a:ea typeface="ＭＳ Ｐゴシック" charset="0"/>
              </a:defRPr>
            </a:lvl4pPr>
            <a:lvl5pPr marL="2018927" indent="-224325">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1A77B741-4455-7446-9E76-40B91DA5D1C2}" type="slidenum">
              <a:rPr lang="en-US"/>
              <a:pPr/>
              <a:t>43</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t>The evidence clearly reveals that Dan Brown has his sources of authority backwards. The N.T. is based on eyewitness testimony while his sources are late and legendary. You need to point out that Mary Magdalene, Thomas, Phillip and Judas did not write these </a:t>
            </a:r>
            <a:r>
              <a:rPr lang="ja-JP" altLang="en-US"/>
              <a:t>“</a:t>
            </a:r>
            <a:r>
              <a:rPr lang="en-US"/>
              <a:t>gospels</a:t>
            </a:r>
            <a:r>
              <a:rPr lang="ja-JP" altLang="en-US"/>
              <a:t>”</a:t>
            </a:r>
            <a:r>
              <a:rPr lang="en-US"/>
              <a:t> (and other extant ones). They were dead for at least 100 years before these were written by someone else using their name to give them the appearance of being eyewitnesses (a practice called by scholars as </a:t>
            </a:r>
            <a:r>
              <a:rPr lang="ja-JP" altLang="en-US"/>
              <a:t>“</a:t>
            </a:r>
            <a:r>
              <a:rPr lang="en-US"/>
              <a:t>pseudonomous</a:t>
            </a:r>
            <a:r>
              <a:rPr lang="ja-JP" altLang="en-US"/>
              <a:t>”</a:t>
            </a:r>
            <a:r>
              <a:rPr lang="en-US"/>
              <a:t> writings). How did someone late in the second century know about the names of people who were with Jesus and select them for their writings? Undoubtedly they read about them in the earlier, genuine eyewitness four Gospels included in the New Testament.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4294967295"/>
          </p:nvPr>
        </p:nvSpPr>
        <p:spPr bwMode="auto">
          <a:xfrm>
            <a:off x="3884027" y="8684926"/>
            <a:ext cx="2972421"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defRPr>
            </a:lvl1pPr>
            <a:lvl2pPr marL="729057" indent="-280406">
              <a:defRPr sz="2400">
                <a:solidFill>
                  <a:schemeClr val="tx1"/>
                </a:solidFill>
                <a:latin typeface="Arial" charset="0"/>
                <a:ea typeface="ＭＳ Ｐゴシック" charset="0"/>
              </a:defRPr>
            </a:lvl2pPr>
            <a:lvl3pPr marL="1121626" indent="-224325">
              <a:defRPr sz="2400">
                <a:solidFill>
                  <a:schemeClr val="tx1"/>
                </a:solidFill>
                <a:latin typeface="Arial" charset="0"/>
                <a:ea typeface="ＭＳ Ｐゴシック" charset="0"/>
              </a:defRPr>
            </a:lvl3pPr>
            <a:lvl4pPr marL="1570276" indent="-224325">
              <a:defRPr sz="2400">
                <a:solidFill>
                  <a:schemeClr val="tx1"/>
                </a:solidFill>
                <a:latin typeface="Arial" charset="0"/>
                <a:ea typeface="ＭＳ Ｐゴシック" charset="0"/>
              </a:defRPr>
            </a:lvl4pPr>
            <a:lvl5pPr marL="2018927" indent="-224325">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EE028A4A-F078-E94D-B739-ABEA3B804803}" type="slidenum">
              <a:rPr lang="en-US"/>
              <a:pPr/>
              <a:t>44</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t>A famous British scholar (died in the 1990</a:t>
            </a:r>
            <a:r>
              <a:rPr lang="ja-JP" altLang="en-US"/>
              <a:t>’</a:t>
            </a:r>
            <a:r>
              <a:rPr lang="en-US"/>
              <a:t>s) gives a good general summary of integrity and authenticity of the N.T. It also reveals the double standard of those who accept without question other literature whose integrity evidence is limited, while rejecting the N.T. with its extensive evidence. There is a bias here which is probably spiritual in nature. Frequently someone will ask me about the writings of other religions – </a:t>
            </a:r>
            <a:r>
              <a:rPr lang="ja-JP" altLang="en-US"/>
              <a:t>“</a:t>
            </a:r>
            <a:r>
              <a:rPr lang="en-US"/>
              <a:t>How do they compare with the N.T.?</a:t>
            </a:r>
            <a:r>
              <a:rPr lang="ja-JP" altLang="en-US"/>
              <a:t>”</a:t>
            </a:r>
            <a:r>
              <a:rPr lang="en-US"/>
              <a:t> I have prepared a brief answer that is on pp. 37-38 in the SDG.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Narrow" charset="0"/>
                <a:ea typeface="ＭＳ Ｐゴシック" charset="0"/>
                <a:cs typeface="Arial" charset="0"/>
              </a:defRPr>
            </a:lvl1pPr>
            <a:lvl2pPr marL="37931725" indent="-37474525" eaLnBrk="0" hangingPunct="0">
              <a:defRPr sz="2400">
                <a:solidFill>
                  <a:schemeClr val="tx1"/>
                </a:solidFill>
                <a:latin typeface="Arial Narrow" charset="0"/>
                <a:ea typeface="Arial" charset="0"/>
                <a:cs typeface="Arial" charset="0"/>
              </a:defRPr>
            </a:lvl2pPr>
            <a:lvl3pPr eaLnBrk="0" hangingPunct="0">
              <a:defRPr sz="2400">
                <a:solidFill>
                  <a:schemeClr val="tx1"/>
                </a:solidFill>
                <a:latin typeface="Arial Narrow" charset="0"/>
                <a:ea typeface="Arial" charset="0"/>
                <a:cs typeface="Arial" charset="0"/>
              </a:defRPr>
            </a:lvl3pPr>
            <a:lvl4pPr eaLnBrk="0" hangingPunct="0">
              <a:defRPr sz="2400">
                <a:solidFill>
                  <a:schemeClr val="tx1"/>
                </a:solidFill>
                <a:latin typeface="Arial Narrow" charset="0"/>
                <a:ea typeface="Arial" charset="0"/>
                <a:cs typeface="Arial" charset="0"/>
              </a:defRPr>
            </a:lvl4pPr>
            <a:lvl5pPr eaLnBrk="0" hangingPunct="0">
              <a:defRPr sz="2400">
                <a:solidFill>
                  <a:schemeClr val="tx1"/>
                </a:solidFill>
                <a:latin typeface="Arial Narrow" charset="0"/>
                <a:ea typeface="Arial" charset="0"/>
                <a:cs typeface="Arial" charset="0"/>
              </a:defRPr>
            </a:lvl5pPr>
            <a:lvl6pPr marL="457200" eaLnBrk="0" fontAlgn="base" hangingPunct="0">
              <a:spcBef>
                <a:spcPct val="0"/>
              </a:spcBef>
              <a:spcAft>
                <a:spcPct val="0"/>
              </a:spcAft>
              <a:defRPr sz="2400">
                <a:solidFill>
                  <a:schemeClr val="tx1"/>
                </a:solidFill>
                <a:latin typeface="Arial Narrow" charset="0"/>
                <a:ea typeface="Arial" charset="0"/>
                <a:cs typeface="Arial" charset="0"/>
              </a:defRPr>
            </a:lvl6pPr>
            <a:lvl7pPr marL="914400" eaLnBrk="0" fontAlgn="base" hangingPunct="0">
              <a:spcBef>
                <a:spcPct val="0"/>
              </a:spcBef>
              <a:spcAft>
                <a:spcPct val="0"/>
              </a:spcAft>
              <a:defRPr sz="2400">
                <a:solidFill>
                  <a:schemeClr val="tx1"/>
                </a:solidFill>
                <a:latin typeface="Arial Narrow" charset="0"/>
                <a:ea typeface="Arial" charset="0"/>
                <a:cs typeface="Arial" charset="0"/>
              </a:defRPr>
            </a:lvl7pPr>
            <a:lvl8pPr marL="1371600" eaLnBrk="0" fontAlgn="base" hangingPunct="0">
              <a:spcBef>
                <a:spcPct val="0"/>
              </a:spcBef>
              <a:spcAft>
                <a:spcPct val="0"/>
              </a:spcAft>
              <a:defRPr sz="2400">
                <a:solidFill>
                  <a:schemeClr val="tx1"/>
                </a:solidFill>
                <a:latin typeface="Arial Narrow" charset="0"/>
                <a:ea typeface="Arial" charset="0"/>
                <a:cs typeface="Arial" charset="0"/>
              </a:defRPr>
            </a:lvl8pPr>
            <a:lvl9pPr marL="1828800" eaLnBrk="0" fontAlgn="base" hangingPunct="0">
              <a:spcBef>
                <a:spcPct val="0"/>
              </a:spcBef>
              <a:spcAft>
                <a:spcPct val="0"/>
              </a:spcAft>
              <a:defRPr sz="2400">
                <a:solidFill>
                  <a:schemeClr val="tx1"/>
                </a:solidFill>
                <a:latin typeface="Arial Narrow" charset="0"/>
                <a:ea typeface="Arial" charset="0"/>
                <a:cs typeface="Arial" charset="0"/>
              </a:defRPr>
            </a:lvl9pPr>
          </a:lstStyle>
          <a:p>
            <a:pPr eaLnBrk="1" hangingPunct="1"/>
            <a:fld id="{220732CD-0DCC-A34A-9C10-FF9B5C710C5E}" type="slidenum">
              <a:rPr lang="en-US" sz="1200">
                <a:latin typeface="Arial" charset="0"/>
              </a:rPr>
              <a:pPr eaLnBrk="1" hangingPunct="1"/>
              <a:t>46</a:t>
            </a:fld>
            <a:endParaRPr lang="en-US" sz="1200">
              <a:latin typeface="Arial" charset="0"/>
            </a:endParaRPr>
          </a:p>
        </p:txBody>
      </p:sp>
      <p:sp>
        <p:nvSpPr>
          <p:cNvPr id="9421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a:noFill/>
        </p:spPr>
        <p:txBody>
          <a:bodyPr/>
          <a:lstStyle/>
          <a:p>
            <a:r>
              <a:rPr lang="en-US"/>
              <a:t>Does Archaeology Verify The Bible?</a:t>
            </a:r>
          </a:p>
        </p:txBody>
      </p:sp>
      <p:sp>
        <p:nvSpPr>
          <p:cNvPr id="152579" name="Rectangle 6"/>
          <p:cNvSpPr>
            <a:spLocks noGrp="1" noChangeArrowheads="1"/>
          </p:cNvSpPr>
          <p:nvPr>
            <p:ph type="ftr" sz="quarter" idx="4"/>
          </p:nvPr>
        </p:nvSpPr>
        <p:spPr>
          <a:noFill/>
        </p:spPr>
        <p:txBody>
          <a:bodyPr/>
          <a:lstStyle/>
          <a:p>
            <a:r>
              <a:rPr lang="en-US"/>
              <a:t>@ Dr. Heinz Lycklama</a:t>
            </a:r>
          </a:p>
        </p:txBody>
      </p:sp>
      <p:sp>
        <p:nvSpPr>
          <p:cNvPr id="152580" name="Rectangle 7"/>
          <p:cNvSpPr>
            <a:spLocks noGrp="1" noChangeArrowheads="1"/>
          </p:cNvSpPr>
          <p:nvPr>
            <p:ph type="sldNum" sz="quarter" idx="5"/>
          </p:nvPr>
        </p:nvSpPr>
        <p:spPr>
          <a:noFill/>
        </p:spPr>
        <p:txBody>
          <a:bodyPr/>
          <a:lstStyle/>
          <a:p>
            <a:fld id="{6F3BE542-3097-40CB-B752-852C1F2677B4}" type="slidenum">
              <a:rPr lang="en-US"/>
              <a:pPr/>
              <a:t>51</a:t>
            </a:fld>
            <a:endParaRPr lang="en-US"/>
          </a:p>
        </p:txBody>
      </p:sp>
      <p:sp>
        <p:nvSpPr>
          <p:cNvPr id="152581" name="Rectangle 2"/>
          <p:cNvSpPr>
            <a:spLocks noGrp="1" noRot="1" noChangeAspect="1" noChangeArrowheads="1" noTextEdit="1"/>
          </p:cNvSpPr>
          <p:nvPr>
            <p:ph type="sldImg"/>
          </p:nvPr>
        </p:nvSpPr>
        <p:spPr>
          <a:solidFill>
            <a:srgbClr val="FFFFFF"/>
          </a:solidFill>
          <a:ln/>
        </p:spPr>
      </p:sp>
      <p:sp>
        <p:nvSpPr>
          <p:cNvPr id="1525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a:noFill/>
        </p:spPr>
        <p:txBody>
          <a:bodyPr/>
          <a:lstStyle/>
          <a:p>
            <a:r>
              <a:rPr lang="en-US"/>
              <a:t>Does Archaeology Verify The Bible?</a:t>
            </a:r>
          </a:p>
        </p:txBody>
      </p:sp>
      <p:sp>
        <p:nvSpPr>
          <p:cNvPr id="153603" name="Rectangle 6"/>
          <p:cNvSpPr>
            <a:spLocks noGrp="1" noChangeArrowheads="1"/>
          </p:cNvSpPr>
          <p:nvPr>
            <p:ph type="ftr" sz="quarter" idx="4"/>
          </p:nvPr>
        </p:nvSpPr>
        <p:spPr>
          <a:noFill/>
        </p:spPr>
        <p:txBody>
          <a:bodyPr/>
          <a:lstStyle/>
          <a:p>
            <a:r>
              <a:rPr lang="en-US"/>
              <a:t>@ Dr. Heinz Lycklama</a:t>
            </a:r>
          </a:p>
        </p:txBody>
      </p:sp>
      <p:sp>
        <p:nvSpPr>
          <p:cNvPr id="153604" name="Rectangle 7"/>
          <p:cNvSpPr>
            <a:spLocks noGrp="1" noChangeArrowheads="1"/>
          </p:cNvSpPr>
          <p:nvPr>
            <p:ph type="sldNum" sz="quarter" idx="5"/>
          </p:nvPr>
        </p:nvSpPr>
        <p:spPr>
          <a:noFill/>
        </p:spPr>
        <p:txBody>
          <a:bodyPr/>
          <a:lstStyle/>
          <a:p>
            <a:fld id="{F5034AF5-5374-4C90-BB7B-35F5090E2E82}" type="slidenum">
              <a:rPr lang="en-US"/>
              <a:pPr/>
              <a:t>52</a:t>
            </a:fld>
            <a:endParaRPr lang="en-US"/>
          </a:p>
        </p:txBody>
      </p:sp>
      <p:sp>
        <p:nvSpPr>
          <p:cNvPr id="153605" name="Rectangle 2"/>
          <p:cNvSpPr>
            <a:spLocks noGrp="1" noRot="1" noChangeAspect="1" noChangeArrowheads="1" noTextEdit="1"/>
          </p:cNvSpPr>
          <p:nvPr>
            <p:ph type="sldImg"/>
          </p:nvPr>
        </p:nvSpPr>
        <p:spPr>
          <a:xfrm>
            <a:off x="1146175" y="687388"/>
            <a:ext cx="4565650" cy="3424237"/>
          </a:xfrm>
          <a:ln w="12700" cap="flat">
            <a:solidFill>
              <a:schemeClr val="tx1"/>
            </a:solidFill>
          </a:ln>
        </p:spPr>
      </p:sp>
      <p:sp>
        <p:nvSpPr>
          <p:cNvPr id="153606" name="Rectangle 3"/>
          <p:cNvSpPr>
            <a:spLocks noGrp="1" noChangeArrowheads="1"/>
          </p:cNvSpPr>
          <p:nvPr>
            <p:ph type="body" idx="1"/>
          </p:nvPr>
        </p:nvSpPr>
        <p:spPr>
          <a:xfrm>
            <a:off x="915988" y="4343400"/>
            <a:ext cx="5026025" cy="4113213"/>
          </a:xfrm>
          <a:noFill/>
          <a:ln/>
        </p:spPr>
        <p:txBody>
          <a:bodyPr lIns="92075" tIns="46038" rIns="92075" bIns="46038"/>
          <a:lstStyle/>
          <a:p>
            <a:pPr eaLnBrk="1" hangingPunct="1"/>
            <a:r>
              <a:rPr lang="en-US" smtClean="0"/>
              <a:t>The science of archaeology strongly confirms the accuracy of the Bible. There are many examples of Biblical references which were said to be unlikely or wrong, only to have archaeology later prove that it was the critics who were mistaken (for example, witness the 1993 discovery of an inscription bearing the phase “House of David”, proving that King David was real). Every significant person and place mentioned in the Bible since the time of the inhabitation of the Holy Land by the Israelites (following the exodus from Egypt and the desert wandering) has now been verified.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hdr" sz="quarter"/>
          </p:nvPr>
        </p:nvSpPr>
        <p:spPr>
          <a:noFill/>
        </p:spPr>
        <p:txBody>
          <a:bodyPr/>
          <a:lstStyle/>
          <a:p>
            <a:r>
              <a:rPr lang="en-US"/>
              <a:t>Does Archaeology Verify The Bible?</a:t>
            </a:r>
          </a:p>
        </p:txBody>
      </p:sp>
      <p:sp>
        <p:nvSpPr>
          <p:cNvPr id="154627" name="Rectangle 6"/>
          <p:cNvSpPr>
            <a:spLocks noGrp="1" noChangeArrowheads="1"/>
          </p:cNvSpPr>
          <p:nvPr>
            <p:ph type="ftr" sz="quarter" idx="4"/>
          </p:nvPr>
        </p:nvSpPr>
        <p:spPr>
          <a:noFill/>
        </p:spPr>
        <p:txBody>
          <a:bodyPr/>
          <a:lstStyle/>
          <a:p>
            <a:r>
              <a:rPr lang="en-US"/>
              <a:t>@ Dr. Heinz Lycklama</a:t>
            </a:r>
          </a:p>
        </p:txBody>
      </p:sp>
      <p:sp>
        <p:nvSpPr>
          <p:cNvPr id="154628" name="Rectangle 7"/>
          <p:cNvSpPr>
            <a:spLocks noGrp="1" noChangeArrowheads="1"/>
          </p:cNvSpPr>
          <p:nvPr>
            <p:ph type="sldNum" sz="quarter" idx="5"/>
          </p:nvPr>
        </p:nvSpPr>
        <p:spPr>
          <a:noFill/>
        </p:spPr>
        <p:txBody>
          <a:bodyPr/>
          <a:lstStyle/>
          <a:p>
            <a:fld id="{CCCF19A7-F8D3-4E0F-8B9C-22CD1580D3D0}" type="slidenum">
              <a:rPr lang="en-US"/>
              <a:pPr/>
              <a:t>53</a:t>
            </a:fld>
            <a:endParaRPr lang="en-US"/>
          </a:p>
        </p:txBody>
      </p:sp>
      <p:sp>
        <p:nvSpPr>
          <p:cNvPr id="154629" name="Rectangle 2"/>
          <p:cNvSpPr>
            <a:spLocks noGrp="1" noRot="1" noChangeAspect="1" noChangeArrowheads="1" noTextEdit="1"/>
          </p:cNvSpPr>
          <p:nvPr>
            <p:ph type="sldImg"/>
          </p:nvPr>
        </p:nvSpPr>
        <p:spPr>
          <a:solidFill>
            <a:srgbClr val="FFFFFF"/>
          </a:solidFill>
          <a:ln/>
        </p:spPr>
      </p:sp>
      <p:sp>
        <p:nvSpPr>
          <p:cNvPr id="15463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a:noFill/>
        </p:spPr>
        <p:txBody>
          <a:bodyPr/>
          <a:lstStyle/>
          <a:p>
            <a:r>
              <a:rPr lang="en-US"/>
              <a:t>Does Archaeology Verify The Bible?</a:t>
            </a:r>
          </a:p>
        </p:txBody>
      </p:sp>
      <p:sp>
        <p:nvSpPr>
          <p:cNvPr id="80899" name="Rectangle 6"/>
          <p:cNvSpPr>
            <a:spLocks noGrp="1" noChangeArrowheads="1"/>
          </p:cNvSpPr>
          <p:nvPr>
            <p:ph type="ftr" sz="quarter" idx="4"/>
          </p:nvPr>
        </p:nvSpPr>
        <p:spPr>
          <a:noFill/>
        </p:spPr>
        <p:txBody>
          <a:bodyPr/>
          <a:lstStyle/>
          <a:p>
            <a:r>
              <a:rPr lang="en-US"/>
              <a:t>@ Dr. Heinz Lycklama</a:t>
            </a:r>
          </a:p>
        </p:txBody>
      </p:sp>
      <p:sp>
        <p:nvSpPr>
          <p:cNvPr id="80900" name="Rectangle 7"/>
          <p:cNvSpPr>
            <a:spLocks noGrp="1" noChangeArrowheads="1"/>
          </p:cNvSpPr>
          <p:nvPr>
            <p:ph type="sldNum" sz="quarter" idx="5"/>
          </p:nvPr>
        </p:nvSpPr>
        <p:spPr>
          <a:noFill/>
        </p:spPr>
        <p:txBody>
          <a:bodyPr/>
          <a:lstStyle/>
          <a:p>
            <a:fld id="{E278EC52-EB00-4FF6-82D5-90FE10C4559C}" type="slidenum">
              <a:rPr lang="en-US"/>
              <a:pPr/>
              <a:t>57</a:t>
            </a:fld>
            <a:endParaRPr lang="en-US"/>
          </a:p>
        </p:txBody>
      </p:sp>
      <p:sp>
        <p:nvSpPr>
          <p:cNvPr id="80901" name="Rectangle 1026"/>
          <p:cNvSpPr>
            <a:spLocks noGrp="1" noRot="1" noChangeAspect="1" noChangeArrowheads="1" noTextEdit="1"/>
          </p:cNvSpPr>
          <p:nvPr>
            <p:ph type="sldImg"/>
          </p:nvPr>
        </p:nvSpPr>
        <p:spPr>
          <a:solidFill>
            <a:srgbClr val="FFFFFF"/>
          </a:solidFill>
          <a:ln/>
        </p:spPr>
      </p:sp>
      <p:sp>
        <p:nvSpPr>
          <p:cNvPr id="8090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p>
            <a:r>
              <a:rPr lang="en-US"/>
              <a:t>Does Archaeology Verify The Bible?</a:t>
            </a:r>
          </a:p>
        </p:txBody>
      </p:sp>
      <p:sp>
        <p:nvSpPr>
          <p:cNvPr id="87043" name="Rectangle 6"/>
          <p:cNvSpPr>
            <a:spLocks noGrp="1" noChangeArrowheads="1"/>
          </p:cNvSpPr>
          <p:nvPr>
            <p:ph type="ftr" sz="quarter" idx="4"/>
          </p:nvPr>
        </p:nvSpPr>
        <p:spPr>
          <a:noFill/>
        </p:spPr>
        <p:txBody>
          <a:bodyPr/>
          <a:lstStyle/>
          <a:p>
            <a:r>
              <a:rPr lang="en-US"/>
              <a:t>@ Dr. Heinz Lycklama</a:t>
            </a:r>
          </a:p>
        </p:txBody>
      </p:sp>
      <p:sp>
        <p:nvSpPr>
          <p:cNvPr id="87044" name="Rectangle 7"/>
          <p:cNvSpPr>
            <a:spLocks noGrp="1" noChangeArrowheads="1"/>
          </p:cNvSpPr>
          <p:nvPr>
            <p:ph type="sldNum" sz="quarter" idx="5"/>
          </p:nvPr>
        </p:nvSpPr>
        <p:spPr>
          <a:noFill/>
        </p:spPr>
        <p:txBody>
          <a:bodyPr/>
          <a:lstStyle/>
          <a:p>
            <a:fld id="{34A3D49A-1B7A-4D1A-B366-BD4B7C1DC233}" type="slidenum">
              <a:rPr lang="en-US"/>
              <a:pPr/>
              <a:t>58</a:t>
            </a:fld>
            <a:endParaRPr lang="en-US"/>
          </a:p>
        </p:txBody>
      </p:sp>
      <p:sp>
        <p:nvSpPr>
          <p:cNvPr id="87045" name="Rectangle 2"/>
          <p:cNvSpPr>
            <a:spLocks noGrp="1" noRot="1" noChangeAspect="1" noChangeArrowheads="1" noTextEdit="1"/>
          </p:cNvSpPr>
          <p:nvPr>
            <p:ph type="sldImg"/>
          </p:nvPr>
        </p:nvSpPr>
        <p:spPr>
          <a:ln/>
        </p:spPr>
      </p:sp>
      <p:sp>
        <p:nvSpPr>
          <p:cNvPr id="8704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a:noFill/>
        </p:spPr>
        <p:txBody>
          <a:bodyPr/>
          <a:lstStyle/>
          <a:p>
            <a:r>
              <a:rPr lang="en-US"/>
              <a:t>Does Archaeology Verify The Bible?</a:t>
            </a:r>
          </a:p>
        </p:txBody>
      </p:sp>
      <p:sp>
        <p:nvSpPr>
          <p:cNvPr id="88067" name="Rectangle 6"/>
          <p:cNvSpPr>
            <a:spLocks noGrp="1" noChangeArrowheads="1"/>
          </p:cNvSpPr>
          <p:nvPr>
            <p:ph type="ftr" sz="quarter" idx="4"/>
          </p:nvPr>
        </p:nvSpPr>
        <p:spPr>
          <a:noFill/>
        </p:spPr>
        <p:txBody>
          <a:bodyPr/>
          <a:lstStyle/>
          <a:p>
            <a:r>
              <a:rPr lang="en-US"/>
              <a:t>@ Dr. Heinz Lycklama</a:t>
            </a:r>
          </a:p>
        </p:txBody>
      </p:sp>
      <p:sp>
        <p:nvSpPr>
          <p:cNvPr id="88068" name="Rectangle 7"/>
          <p:cNvSpPr>
            <a:spLocks noGrp="1" noChangeArrowheads="1"/>
          </p:cNvSpPr>
          <p:nvPr>
            <p:ph type="sldNum" sz="quarter" idx="5"/>
          </p:nvPr>
        </p:nvSpPr>
        <p:spPr>
          <a:noFill/>
        </p:spPr>
        <p:txBody>
          <a:bodyPr/>
          <a:lstStyle/>
          <a:p>
            <a:fld id="{72B121EB-C7A1-456F-BB87-40D24FA022B4}" type="slidenum">
              <a:rPr lang="en-US"/>
              <a:pPr/>
              <a:t>62</a:t>
            </a:fld>
            <a:endParaRPr lang="en-US"/>
          </a:p>
        </p:txBody>
      </p:sp>
      <p:sp>
        <p:nvSpPr>
          <p:cNvPr id="88069" name="Rectangle 2"/>
          <p:cNvSpPr>
            <a:spLocks noGrp="1" noRot="1" noChangeAspect="1" noChangeArrowheads="1" noTextEdit="1"/>
          </p:cNvSpPr>
          <p:nvPr>
            <p:ph type="sldImg"/>
          </p:nvPr>
        </p:nvSpPr>
        <p:spPr>
          <a:ln/>
        </p:spPr>
      </p:sp>
      <p:sp>
        <p:nvSpPr>
          <p:cNvPr id="8807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a:noFill/>
        </p:spPr>
        <p:txBody>
          <a:bodyPr/>
          <a:lstStyle/>
          <a:p>
            <a:r>
              <a:rPr lang="en-US"/>
              <a:t>Does Archaeology Verify The Bible?</a:t>
            </a:r>
          </a:p>
        </p:txBody>
      </p:sp>
      <p:sp>
        <p:nvSpPr>
          <p:cNvPr id="89091" name="Rectangle 6"/>
          <p:cNvSpPr>
            <a:spLocks noGrp="1" noChangeArrowheads="1"/>
          </p:cNvSpPr>
          <p:nvPr>
            <p:ph type="ftr" sz="quarter" idx="4"/>
          </p:nvPr>
        </p:nvSpPr>
        <p:spPr>
          <a:noFill/>
        </p:spPr>
        <p:txBody>
          <a:bodyPr/>
          <a:lstStyle/>
          <a:p>
            <a:r>
              <a:rPr lang="en-US"/>
              <a:t>@ Dr. Heinz Lycklama</a:t>
            </a:r>
          </a:p>
        </p:txBody>
      </p:sp>
      <p:sp>
        <p:nvSpPr>
          <p:cNvPr id="89092" name="Rectangle 7"/>
          <p:cNvSpPr>
            <a:spLocks noGrp="1" noChangeArrowheads="1"/>
          </p:cNvSpPr>
          <p:nvPr>
            <p:ph type="sldNum" sz="quarter" idx="5"/>
          </p:nvPr>
        </p:nvSpPr>
        <p:spPr>
          <a:noFill/>
        </p:spPr>
        <p:txBody>
          <a:bodyPr/>
          <a:lstStyle/>
          <a:p>
            <a:fld id="{C0C643BC-D3C9-4D8F-B218-0DBD879533CA}" type="slidenum">
              <a:rPr lang="en-US"/>
              <a:pPr/>
              <a:t>63</a:t>
            </a:fld>
            <a:endParaRPr lang="en-US"/>
          </a:p>
        </p:txBody>
      </p:sp>
      <p:sp>
        <p:nvSpPr>
          <p:cNvPr id="89093" name="Rectangle 1026"/>
          <p:cNvSpPr>
            <a:spLocks noGrp="1" noRot="1" noChangeAspect="1" noChangeArrowheads="1" noTextEdit="1"/>
          </p:cNvSpPr>
          <p:nvPr>
            <p:ph type="sldImg"/>
          </p:nvPr>
        </p:nvSpPr>
        <p:spPr>
          <a:solidFill>
            <a:srgbClr val="FFFFFF"/>
          </a:solidFill>
          <a:ln/>
        </p:spPr>
      </p:sp>
      <p:sp>
        <p:nvSpPr>
          <p:cNvPr id="8909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Narrow" charset="0"/>
                <a:ea typeface="ＭＳ Ｐゴシック" charset="0"/>
                <a:cs typeface="Arial" charset="0"/>
              </a:defRPr>
            </a:lvl1pPr>
            <a:lvl2pPr marL="37931725" indent="-37474525" eaLnBrk="0" hangingPunct="0">
              <a:defRPr sz="2400">
                <a:solidFill>
                  <a:schemeClr val="tx1"/>
                </a:solidFill>
                <a:latin typeface="Arial Narrow" charset="0"/>
                <a:ea typeface="Arial" charset="0"/>
                <a:cs typeface="Arial" charset="0"/>
              </a:defRPr>
            </a:lvl2pPr>
            <a:lvl3pPr eaLnBrk="0" hangingPunct="0">
              <a:defRPr sz="2400">
                <a:solidFill>
                  <a:schemeClr val="tx1"/>
                </a:solidFill>
                <a:latin typeface="Arial Narrow" charset="0"/>
                <a:ea typeface="Arial" charset="0"/>
                <a:cs typeface="Arial" charset="0"/>
              </a:defRPr>
            </a:lvl3pPr>
            <a:lvl4pPr eaLnBrk="0" hangingPunct="0">
              <a:defRPr sz="2400">
                <a:solidFill>
                  <a:schemeClr val="tx1"/>
                </a:solidFill>
                <a:latin typeface="Arial Narrow" charset="0"/>
                <a:ea typeface="Arial" charset="0"/>
                <a:cs typeface="Arial" charset="0"/>
              </a:defRPr>
            </a:lvl4pPr>
            <a:lvl5pPr eaLnBrk="0" hangingPunct="0">
              <a:defRPr sz="2400">
                <a:solidFill>
                  <a:schemeClr val="tx1"/>
                </a:solidFill>
                <a:latin typeface="Arial Narrow" charset="0"/>
                <a:ea typeface="Arial" charset="0"/>
                <a:cs typeface="Arial" charset="0"/>
              </a:defRPr>
            </a:lvl5pPr>
            <a:lvl6pPr marL="457200" eaLnBrk="0" fontAlgn="base" hangingPunct="0">
              <a:spcBef>
                <a:spcPct val="0"/>
              </a:spcBef>
              <a:spcAft>
                <a:spcPct val="0"/>
              </a:spcAft>
              <a:defRPr sz="2400">
                <a:solidFill>
                  <a:schemeClr val="tx1"/>
                </a:solidFill>
                <a:latin typeface="Arial Narrow" charset="0"/>
                <a:ea typeface="Arial" charset="0"/>
                <a:cs typeface="Arial" charset="0"/>
              </a:defRPr>
            </a:lvl6pPr>
            <a:lvl7pPr marL="914400" eaLnBrk="0" fontAlgn="base" hangingPunct="0">
              <a:spcBef>
                <a:spcPct val="0"/>
              </a:spcBef>
              <a:spcAft>
                <a:spcPct val="0"/>
              </a:spcAft>
              <a:defRPr sz="2400">
                <a:solidFill>
                  <a:schemeClr val="tx1"/>
                </a:solidFill>
                <a:latin typeface="Arial Narrow" charset="0"/>
                <a:ea typeface="Arial" charset="0"/>
                <a:cs typeface="Arial" charset="0"/>
              </a:defRPr>
            </a:lvl7pPr>
            <a:lvl8pPr marL="1371600" eaLnBrk="0" fontAlgn="base" hangingPunct="0">
              <a:spcBef>
                <a:spcPct val="0"/>
              </a:spcBef>
              <a:spcAft>
                <a:spcPct val="0"/>
              </a:spcAft>
              <a:defRPr sz="2400">
                <a:solidFill>
                  <a:schemeClr val="tx1"/>
                </a:solidFill>
                <a:latin typeface="Arial Narrow" charset="0"/>
                <a:ea typeface="Arial" charset="0"/>
                <a:cs typeface="Arial" charset="0"/>
              </a:defRPr>
            </a:lvl8pPr>
            <a:lvl9pPr marL="1828800" eaLnBrk="0" fontAlgn="base" hangingPunct="0">
              <a:spcBef>
                <a:spcPct val="0"/>
              </a:spcBef>
              <a:spcAft>
                <a:spcPct val="0"/>
              </a:spcAft>
              <a:defRPr sz="2400">
                <a:solidFill>
                  <a:schemeClr val="tx1"/>
                </a:solidFill>
                <a:latin typeface="Arial Narrow" charset="0"/>
                <a:ea typeface="Arial" charset="0"/>
                <a:cs typeface="Arial" charset="0"/>
              </a:defRPr>
            </a:lvl9pPr>
          </a:lstStyle>
          <a:p>
            <a:pPr eaLnBrk="1" hangingPunct="1"/>
            <a:fld id="{F12243CF-0A1A-AC41-A52C-43F2600BBEEE}" type="slidenum">
              <a:rPr lang="en-US" sz="1200">
                <a:latin typeface="Arial" charset="0"/>
              </a:rPr>
              <a:pPr eaLnBrk="1" hangingPunct="1"/>
              <a:t>4</a:t>
            </a:fld>
            <a:endParaRPr lang="en-US" sz="120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a:noFill/>
        </p:spPr>
        <p:txBody>
          <a:bodyPr/>
          <a:lstStyle/>
          <a:p>
            <a:r>
              <a:rPr lang="en-US"/>
              <a:t>Does Archaeology Verify The Bible?</a:t>
            </a:r>
          </a:p>
        </p:txBody>
      </p:sp>
      <p:sp>
        <p:nvSpPr>
          <p:cNvPr id="90115" name="Rectangle 6"/>
          <p:cNvSpPr>
            <a:spLocks noGrp="1" noChangeArrowheads="1"/>
          </p:cNvSpPr>
          <p:nvPr>
            <p:ph type="ftr" sz="quarter" idx="4"/>
          </p:nvPr>
        </p:nvSpPr>
        <p:spPr>
          <a:noFill/>
        </p:spPr>
        <p:txBody>
          <a:bodyPr/>
          <a:lstStyle/>
          <a:p>
            <a:r>
              <a:rPr lang="en-US"/>
              <a:t>@ Dr. Heinz Lycklama</a:t>
            </a:r>
          </a:p>
        </p:txBody>
      </p:sp>
      <p:sp>
        <p:nvSpPr>
          <p:cNvPr id="90116" name="Rectangle 7"/>
          <p:cNvSpPr>
            <a:spLocks noGrp="1" noChangeArrowheads="1"/>
          </p:cNvSpPr>
          <p:nvPr>
            <p:ph type="sldNum" sz="quarter" idx="5"/>
          </p:nvPr>
        </p:nvSpPr>
        <p:spPr>
          <a:noFill/>
        </p:spPr>
        <p:txBody>
          <a:bodyPr/>
          <a:lstStyle/>
          <a:p>
            <a:fld id="{31B0BD93-C716-4202-BB3E-4D4E40A2189F}" type="slidenum">
              <a:rPr lang="en-US"/>
              <a:pPr/>
              <a:t>64</a:t>
            </a:fld>
            <a:endParaRPr lang="en-US"/>
          </a:p>
        </p:txBody>
      </p:sp>
      <p:sp>
        <p:nvSpPr>
          <p:cNvPr id="90117" name="Rectangle 2"/>
          <p:cNvSpPr>
            <a:spLocks noGrp="1" noRot="1" noChangeAspect="1" noChangeArrowheads="1" noTextEdit="1"/>
          </p:cNvSpPr>
          <p:nvPr>
            <p:ph type="sldImg"/>
          </p:nvPr>
        </p:nvSpPr>
        <p:spPr>
          <a:ln/>
        </p:spPr>
      </p:sp>
      <p:sp>
        <p:nvSpPr>
          <p:cNvPr id="9011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a:noFill/>
        </p:spPr>
        <p:txBody>
          <a:bodyPr/>
          <a:lstStyle/>
          <a:p>
            <a:r>
              <a:rPr lang="en-US"/>
              <a:t>Does Archaeology Verify The Bible?</a:t>
            </a:r>
          </a:p>
        </p:txBody>
      </p:sp>
      <p:sp>
        <p:nvSpPr>
          <p:cNvPr id="91139" name="Rectangle 6"/>
          <p:cNvSpPr>
            <a:spLocks noGrp="1" noChangeArrowheads="1"/>
          </p:cNvSpPr>
          <p:nvPr>
            <p:ph type="ftr" sz="quarter" idx="4"/>
          </p:nvPr>
        </p:nvSpPr>
        <p:spPr>
          <a:noFill/>
        </p:spPr>
        <p:txBody>
          <a:bodyPr/>
          <a:lstStyle/>
          <a:p>
            <a:r>
              <a:rPr lang="en-US"/>
              <a:t>@ Dr. Heinz Lycklama</a:t>
            </a:r>
          </a:p>
        </p:txBody>
      </p:sp>
      <p:sp>
        <p:nvSpPr>
          <p:cNvPr id="91140" name="Rectangle 7"/>
          <p:cNvSpPr>
            <a:spLocks noGrp="1" noChangeArrowheads="1"/>
          </p:cNvSpPr>
          <p:nvPr>
            <p:ph type="sldNum" sz="quarter" idx="5"/>
          </p:nvPr>
        </p:nvSpPr>
        <p:spPr>
          <a:noFill/>
        </p:spPr>
        <p:txBody>
          <a:bodyPr/>
          <a:lstStyle/>
          <a:p>
            <a:fld id="{33FE097D-A450-45F0-934B-DD0193BB36A7}" type="slidenum">
              <a:rPr lang="en-US"/>
              <a:pPr/>
              <a:t>65</a:t>
            </a:fld>
            <a:endParaRPr lang="en-US"/>
          </a:p>
        </p:txBody>
      </p:sp>
      <p:sp>
        <p:nvSpPr>
          <p:cNvPr id="91141" name="Rectangle 2"/>
          <p:cNvSpPr>
            <a:spLocks noGrp="1" noRot="1" noChangeAspect="1" noChangeArrowheads="1" noTextEdit="1"/>
          </p:cNvSpPr>
          <p:nvPr>
            <p:ph type="sldImg"/>
          </p:nvPr>
        </p:nvSpPr>
        <p:spPr>
          <a:ln/>
        </p:spPr>
      </p:sp>
      <p:sp>
        <p:nvSpPr>
          <p:cNvPr id="9114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a:noFill/>
        </p:spPr>
        <p:txBody>
          <a:bodyPr/>
          <a:lstStyle/>
          <a:p>
            <a:r>
              <a:rPr lang="en-US"/>
              <a:t>Does Archaeology Verify The Bible?</a:t>
            </a:r>
          </a:p>
        </p:txBody>
      </p:sp>
      <p:sp>
        <p:nvSpPr>
          <p:cNvPr id="92163" name="Rectangle 6"/>
          <p:cNvSpPr>
            <a:spLocks noGrp="1" noChangeArrowheads="1"/>
          </p:cNvSpPr>
          <p:nvPr>
            <p:ph type="ftr" sz="quarter" idx="4"/>
          </p:nvPr>
        </p:nvSpPr>
        <p:spPr>
          <a:noFill/>
        </p:spPr>
        <p:txBody>
          <a:bodyPr/>
          <a:lstStyle/>
          <a:p>
            <a:r>
              <a:rPr lang="en-US"/>
              <a:t>@ Dr. Heinz Lycklama</a:t>
            </a:r>
          </a:p>
        </p:txBody>
      </p:sp>
      <p:sp>
        <p:nvSpPr>
          <p:cNvPr id="92164" name="Rectangle 7"/>
          <p:cNvSpPr>
            <a:spLocks noGrp="1" noChangeArrowheads="1"/>
          </p:cNvSpPr>
          <p:nvPr>
            <p:ph type="sldNum" sz="quarter" idx="5"/>
          </p:nvPr>
        </p:nvSpPr>
        <p:spPr>
          <a:noFill/>
        </p:spPr>
        <p:txBody>
          <a:bodyPr/>
          <a:lstStyle/>
          <a:p>
            <a:fld id="{01CD7384-508D-4CDA-8D00-164AD14B1B29}" type="slidenum">
              <a:rPr lang="en-US"/>
              <a:pPr/>
              <a:t>66</a:t>
            </a:fld>
            <a:endParaRPr lang="en-US"/>
          </a:p>
        </p:txBody>
      </p:sp>
      <p:sp>
        <p:nvSpPr>
          <p:cNvPr id="92165" name="Rectangle 2"/>
          <p:cNvSpPr>
            <a:spLocks noGrp="1" noRot="1" noChangeAspect="1" noChangeArrowheads="1" noTextEdit="1"/>
          </p:cNvSpPr>
          <p:nvPr>
            <p:ph type="sldImg"/>
          </p:nvPr>
        </p:nvSpPr>
        <p:spPr>
          <a:ln/>
        </p:spPr>
      </p:sp>
      <p:sp>
        <p:nvSpPr>
          <p:cNvPr id="9216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B148900-23E3-D24B-BDB3-294034AEB244}" type="slidenum">
              <a:rPr lang="en-US"/>
              <a:pPr/>
              <a:t>68</a:t>
            </a:fld>
            <a:endParaRPr lang="en-US"/>
          </a:p>
        </p:txBody>
      </p:sp>
      <p:sp>
        <p:nvSpPr>
          <p:cNvPr id="69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635" name="Rectangle 3"/>
          <p:cNvSpPr>
            <a:spLocks noGrp="1" noChangeArrowheads="1"/>
          </p:cNvSpPr>
          <p:nvPr>
            <p:ph type="body" idx="1"/>
          </p:nvPr>
        </p:nvSpPr>
        <p:spPr/>
        <p:txBody>
          <a:bodyPr/>
          <a:lstStyle/>
          <a:p>
            <a:r>
              <a:rPr lang="en-US"/>
              <a:t>All 66 books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a:noFill/>
        </p:spPr>
        <p:txBody>
          <a:bodyPr/>
          <a:lstStyle/>
          <a:p>
            <a:r>
              <a:rPr lang="en-US"/>
              <a:t>Does Archaeology Verify The Bible?</a:t>
            </a:r>
          </a:p>
        </p:txBody>
      </p:sp>
      <p:sp>
        <p:nvSpPr>
          <p:cNvPr id="94211" name="Rectangle 6"/>
          <p:cNvSpPr>
            <a:spLocks noGrp="1" noChangeArrowheads="1"/>
          </p:cNvSpPr>
          <p:nvPr>
            <p:ph type="ftr" sz="quarter" idx="4"/>
          </p:nvPr>
        </p:nvSpPr>
        <p:spPr>
          <a:noFill/>
        </p:spPr>
        <p:txBody>
          <a:bodyPr/>
          <a:lstStyle/>
          <a:p>
            <a:r>
              <a:rPr lang="en-US"/>
              <a:t>@ Dr. Heinz Lycklama</a:t>
            </a:r>
          </a:p>
        </p:txBody>
      </p:sp>
      <p:sp>
        <p:nvSpPr>
          <p:cNvPr id="94212" name="Rectangle 7"/>
          <p:cNvSpPr>
            <a:spLocks noGrp="1" noChangeArrowheads="1"/>
          </p:cNvSpPr>
          <p:nvPr>
            <p:ph type="sldNum" sz="quarter" idx="5"/>
          </p:nvPr>
        </p:nvSpPr>
        <p:spPr>
          <a:noFill/>
        </p:spPr>
        <p:txBody>
          <a:bodyPr/>
          <a:lstStyle/>
          <a:p>
            <a:fld id="{0065A1F2-4759-4570-9D9D-FAB941E2AD50}" type="slidenum">
              <a:rPr lang="en-US"/>
              <a:pPr/>
              <a:t>69</a:t>
            </a:fld>
            <a:endParaRPr lang="en-US"/>
          </a:p>
        </p:txBody>
      </p:sp>
      <p:sp>
        <p:nvSpPr>
          <p:cNvPr id="94213" name="Rectangle 2"/>
          <p:cNvSpPr>
            <a:spLocks noGrp="1" noRot="1" noChangeAspect="1" noChangeArrowheads="1" noTextEdit="1"/>
          </p:cNvSpPr>
          <p:nvPr>
            <p:ph type="sldImg"/>
          </p:nvPr>
        </p:nvSpPr>
        <p:spPr>
          <a:ln/>
        </p:spPr>
      </p:sp>
      <p:sp>
        <p:nvSpPr>
          <p:cNvPr id="9421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a:noFill/>
        </p:spPr>
        <p:txBody>
          <a:bodyPr/>
          <a:lstStyle/>
          <a:p>
            <a:r>
              <a:rPr lang="en-US"/>
              <a:t>Does Archaeology Verify The Bible?</a:t>
            </a:r>
          </a:p>
        </p:txBody>
      </p:sp>
      <p:sp>
        <p:nvSpPr>
          <p:cNvPr id="144387" name="Rectangle 6"/>
          <p:cNvSpPr>
            <a:spLocks noGrp="1" noChangeArrowheads="1"/>
          </p:cNvSpPr>
          <p:nvPr>
            <p:ph type="ftr" sz="quarter" idx="4"/>
          </p:nvPr>
        </p:nvSpPr>
        <p:spPr>
          <a:noFill/>
        </p:spPr>
        <p:txBody>
          <a:bodyPr/>
          <a:lstStyle/>
          <a:p>
            <a:r>
              <a:rPr lang="en-US"/>
              <a:t>@ Dr. Heinz Lycklama</a:t>
            </a:r>
          </a:p>
        </p:txBody>
      </p:sp>
      <p:sp>
        <p:nvSpPr>
          <p:cNvPr id="144388" name="Rectangle 7"/>
          <p:cNvSpPr>
            <a:spLocks noGrp="1" noChangeArrowheads="1"/>
          </p:cNvSpPr>
          <p:nvPr>
            <p:ph type="sldNum" sz="quarter" idx="5"/>
          </p:nvPr>
        </p:nvSpPr>
        <p:spPr>
          <a:noFill/>
        </p:spPr>
        <p:txBody>
          <a:bodyPr/>
          <a:lstStyle/>
          <a:p>
            <a:fld id="{07AD0EE6-07F0-48FB-B48B-8043894A73A0}" type="slidenum">
              <a:rPr lang="en-US"/>
              <a:pPr/>
              <a:t>70</a:t>
            </a:fld>
            <a:endParaRPr lang="en-US"/>
          </a:p>
        </p:txBody>
      </p:sp>
      <p:sp>
        <p:nvSpPr>
          <p:cNvPr id="144389" name="Rectangle 2"/>
          <p:cNvSpPr>
            <a:spLocks noGrp="1" noRot="1" noChangeAspect="1" noChangeArrowheads="1" noTextEdit="1"/>
          </p:cNvSpPr>
          <p:nvPr>
            <p:ph type="sldImg"/>
          </p:nvPr>
        </p:nvSpPr>
        <p:spPr>
          <a:solidFill>
            <a:srgbClr val="FFFFFF"/>
          </a:solidFill>
          <a:ln/>
        </p:spPr>
      </p:sp>
      <p:sp>
        <p:nvSpPr>
          <p:cNvPr id="14439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hdr" sz="quarter"/>
          </p:nvPr>
        </p:nvSpPr>
        <p:spPr>
          <a:noFill/>
        </p:spPr>
        <p:txBody>
          <a:bodyPr/>
          <a:lstStyle/>
          <a:p>
            <a:r>
              <a:rPr lang="en-US"/>
              <a:t>Does Archaeology Verify The Bible?</a:t>
            </a:r>
          </a:p>
        </p:txBody>
      </p:sp>
      <p:sp>
        <p:nvSpPr>
          <p:cNvPr id="145411" name="Rectangle 6"/>
          <p:cNvSpPr>
            <a:spLocks noGrp="1" noChangeArrowheads="1"/>
          </p:cNvSpPr>
          <p:nvPr>
            <p:ph type="ftr" sz="quarter" idx="4"/>
          </p:nvPr>
        </p:nvSpPr>
        <p:spPr>
          <a:noFill/>
        </p:spPr>
        <p:txBody>
          <a:bodyPr/>
          <a:lstStyle/>
          <a:p>
            <a:r>
              <a:rPr lang="en-US"/>
              <a:t>@ Dr. Heinz Lycklama</a:t>
            </a:r>
          </a:p>
        </p:txBody>
      </p:sp>
      <p:sp>
        <p:nvSpPr>
          <p:cNvPr id="145412" name="Rectangle 7"/>
          <p:cNvSpPr>
            <a:spLocks noGrp="1" noChangeArrowheads="1"/>
          </p:cNvSpPr>
          <p:nvPr>
            <p:ph type="sldNum" sz="quarter" idx="5"/>
          </p:nvPr>
        </p:nvSpPr>
        <p:spPr>
          <a:noFill/>
        </p:spPr>
        <p:txBody>
          <a:bodyPr/>
          <a:lstStyle/>
          <a:p>
            <a:fld id="{D8F1C4ED-8AC2-414C-8D7C-7A465FA2930A}" type="slidenum">
              <a:rPr lang="en-US"/>
              <a:pPr/>
              <a:t>72</a:t>
            </a:fld>
            <a:endParaRPr lang="en-US"/>
          </a:p>
        </p:txBody>
      </p:sp>
      <p:sp>
        <p:nvSpPr>
          <p:cNvPr id="145413" name="Rectangle 2"/>
          <p:cNvSpPr>
            <a:spLocks noGrp="1" noRot="1" noChangeAspect="1" noChangeArrowheads="1" noTextEdit="1"/>
          </p:cNvSpPr>
          <p:nvPr>
            <p:ph type="sldImg"/>
          </p:nvPr>
        </p:nvSpPr>
        <p:spPr>
          <a:solidFill>
            <a:srgbClr val="FFFFFF"/>
          </a:solidFill>
          <a:ln/>
        </p:spPr>
      </p:sp>
      <p:sp>
        <p:nvSpPr>
          <p:cNvPr id="14541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a:noFill/>
        </p:spPr>
        <p:txBody>
          <a:bodyPr/>
          <a:lstStyle/>
          <a:p>
            <a:r>
              <a:rPr lang="en-US"/>
              <a:t>Does Archaeology Verify The Bible?</a:t>
            </a:r>
          </a:p>
        </p:txBody>
      </p:sp>
      <p:sp>
        <p:nvSpPr>
          <p:cNvPr id="146435" name="Rectangle 6"/>
          <p:cNvSpPr>
            <a:spLocks noGrp="1" noChangeArrowheads="1"/>
          </p:cNvSpPr>
          <p:nvPr>
            <p:ph type="ftr" sz="quarter" idx="4"/>
          </p:nvPr>
        </p:nvSpPr>
        <p:spPr>
          <a:noFill/>
        </p:spPr>
        <p:txBody>
          <a:bodyPr/>
          <a:lstStyle/>
          <a:p>
            <a:r>
              <a:rPr lang="en-US"/>
              <a:t>@ Dr. Heinz Lycklama</a:t>
            </a:r>
          </a:p>
        </p:txBody>
      </p:sp>
      <p:sp>
        <p:nvSpPr>
          <p:cNvPr id="146436" name="Rectangle 7"/>
          <p:cNvSpPr>
            <a:spLocks noGrp="1" noChangeArrowheads="1"/>
          </p:cNvSpPr>
          <p:nvPr>
            <p:ph type="sldNum" sz="quarter" idx="5"/>
          </p:nvPr>
        </p:nvSpPr>
        <p:spPr>
          <a:noFill/>
        </p:spPr>
        <p:txBody>
          <a:bodyPr/>
          <a:lstStyle/>
          <a:p>
            <a:fld id="{F84D230E-AC9F-4528-A52E-5E6B1CF9304E}" type="slidenum">
              <a:rPr lang="en-US"/>
              <a:pPr/>
              <a:t>73</a:t>
            </a:fld>
            <a:endParaRPr lang="en-US"/>
          </a:p>
        </p:txBody>
      </p:sp>
      <p:sp>
        <p:nvSpPr>
          <p:cNvPr id="146437" name="Rectangle 2"/>
          <p:cNvSpPr>
            <a:spLocks noGrp="1" noRot="1" noChangeAspect="1" noChangeArrowheads="1" noTextEdit="1"/>
          </p:cNvSpPr>
          <p:nvPr>
            <p:ph type="sldImg"/>
          </p:nvPr>
        </p:nvSpPr>
        <p:spPr>
          <a:ln/>
        </p:spPr>
      </p:sp>
      <p:sp>
        <p:nvSpPr>
          <p:cNvPr id="14643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hdr" sz="quarter"/>
          </p:nvPr>
        </p:nvSpPr>
        <p:spPr>
          <a:noFill/>
        </p:spPr>
        <p:txBody>
          <a:bodyPr/>
          <a:lstStyle/>
          <a:p>
            <a:r>
              <a:rPr lang="en-US"/>
              <a:t>Does Archaeology Verify The Bible?</a:t>
            </a:r>
          </a:p>
        </p:txBody>
      </p:sp>
      <p:sp>
        <p:nvSpPr>
          <p:cNvPr id="148483" name="Rectangle 6"/>
          <p:cNvSpPr>
            <a:spLocks noGrp="1" noChangeArrowheads="1"/>
          </p:cNvSpPr>
          <p:nvPr>
            <p:ph type="ftr" sz="quarter" idx="4"/>
          </p:nvPr>
        </p:nvSpPr>
        <p:spPr>
          <a:noFill/>
        </p:spPr>
        <p:txBody>
          <a:bodyPr/>
          <a:lstStyle/>
          <a:p>
            <a:r>
              <a:rPr lang="en-US"/>
              <a:t>@ Dr. Heinz Lycklama</a:t>
            </a:r>
          </a:p>
        </p:txBody>
      </p:sp>
      <p:sp>
        <p:nvSpPr>
          <p:cNvPr id="148484" name="Rectangle 7"/>
          <p:cNvSpPr>
            <a:spLocks noGrp="1" noChangeArrowheads="1"/>
          </p:cNvSpPr>
          <p:nvPr>
            <p:ph type="sldNum" sz="quarter" idx="5"/>
          </p:nvPr>
        </p:nvSpPr>
        <p:spPr>
          <a:noFill/>
        </p:spPr>
        <p:txBody>
          <a:bodyPr/>
          <a:lstStyle/>
          <a:p>
            <a:fld id="{10214395-4185-4376-AAA5-9640A299945B}" type="slidenum">
              <a:rPr lang="en-US"/>
              <a:pPr/>
              <a:t>75</a:t>
            </a:fld>
            <a:endParaRPr lang="en-US"/>
          </a:p>
        </p:txBody>
      </p:sp>
      <p:sp>
        <p:nvSpPr>
          <p:cNvPr id="148485" name="Rectangle 2"/>
          <p:cNvSpPr>
            <a:spLocks noGrp="1" noRot="1" noChangeAspect="1" noChangeArrowheads="1" noTextEdit="1"/>
          </p:cNvSpPr>
          <p:nvPr>
            <p:ph type="sldImg"/>
          </p:nvPr>
        </p:nvSpPr>
        <p:spPr>
          <a:solidFill>
            <a:srgbClr val="FFFFFF"/>
          </a:solidFill>
          <a:ln/>
        </p:spPr>
      </p:sp>
      <p:sp>
        <p:nvSpPr>
          <p:cNvPr id="14848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a:noFill/>
        </p:spPr>
        <p:txBody>
          <a:bodyPr/>
          <a:lstStyle/>
          <a:p>
            <a:r>
              <a:rPr lang="en-US"/>
              <a:t>Does Archaeology Verify The Bible?</a:t>
            </a:r>
          </a:p>
        </p:txBody>
      </p:sp>
      <p:sp>
        <p:nvSpPr>
          <p:cNvPr id="149507" name="Rectangle 6"/>
          <p:cNvSpPr>
            <a:spLocks noGrp="1" noChangeArrowheads="1"/>
          </p:cNvSpPr>
          <p:nvPr>
            <p:ph type="ftr" sz="quarter" idx="4"/>
          </p:nvPr>
        </p:nvSpPr>
        <p:spPr>
          <a:noFill/>
        </p:spPr>
        <p:txBody>
          <a:bodyPr/>
          <a:lstStyle/>
          <a:p>
            <a:r>
              <a:rPr lang="en-US"/>
              <a:t>@ Dr. Heinz Lycklama</a:t>
            </a:r>
          </a:p>
        </p:txBody>
      </p:sp>
      <p:sp>
        <p:nvSpPr>
          <p:cNvPr id="149508" name="Rectangle 7"/>
          <p:cNvSpPr>
            <a:spLocks noGrp="1" noChangeArrowheads="1"/>
          </p:cNvSpPr>
          <p:nvPr>
            <p:ph type="sldNum" sz="quarter" idx="5"/>
          </p:nvPr>
        </p:nvSpPr>
        <p:spPr>
          <a:noFill/>
        </p:spPr>
        <p:txBody>
          <a:bodyPr/>
          <a:lstStyle/>
          <a:p>
            <a:fld id="{A5FAC723-2786-43EE-895B-BF1CD0483FF3}" type="slidenum">
              <a:rPr lang="en-US"/>
              <a:pPr/>
              <a:t>76</a:t>
            </a:fld>
            <a:endParaRPr lang="en-US"/>
          </a:p>
        </p:txBody>
      </p:sp>
      <p:sp>
        <p:nvSpPr>
          <p:cNvPr id="149509" name="Rectangle 2"/>
          <p:cNvSpPr>
            <a:spLocks noGrp="1" noRot="1" noChangeAspect="1" noChangeArrowheads="1" noTextEdit="1"/>
          </p:cNvSpPr>
          <p:nvPr>
            <p:ph type="sldImg"/>
          </p:nvPr>
        </p:nvSpPr>
        <p:spPr>
          <a:solidFill>
            <a:srgbClr val="FFFFFF"/>
          </a:solidFill>
          <a:ln/>
        </p:spPr>
      </p:sp>
      <p:sp>
        <p:nvSpPr>
          <p:cNvPr id="14951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Narrow" charset="0"/>
                <a:ea typeface="ＭＳ Ｐゴシック" charset="0"/>
                <a:cs typeface="Arial" charset="0"/>
              </a:defRPr>
            </a:lvl1pPr>
            <a:lvl2pPr marL="37931725" indent="-37474525" eaLnBrk="0" hangingPunct="0">
              <a:defRPr sz="2400">
                <a:solidFill>
                  <a:schemeClr val="tx1"/>
                </a:solidFill>
                <a:latin typeface="Arial Narrow" charset="0"/>
                <a:ea typeface="Arial" charset="0"/>
                <a:cs typeface="Arial" charset="0"/>
              </a:defRPr>
            </a:lvl2pPr>
            <a:lvl3pPr eaLnBrk="0" hangingPunct="0">
              <a:defRPr sz="2400">
                <a:solidFill>
                  <a:schemeClr val="tx1"/>
                </a:solidFill>
                <a:latin typeface="Arial Narrow" charset="0"/>
                <a:ea typeface="Arial" charset="0"/>
                <a:cs typeface="Arial" charset="0"/>
              </a:defRPr>
            </a:lvl3pPr>
            <a:lvl4pPr eaLnBrk="0" hangingPunct="0">
              <a:defRPr sz="2400">
                <a:solidFill>
                  <a:schemeClr val="tx1"/>
                </a:solidFill>
                <a:latin typeface="Arial Narrow" charset="0"/>
                <a:ea typeface="Arial" charset="0"/>
                <a:cs typeface="Arial" charset="0"/>
              </a:defRPr>
            </a:lvl4pPr>
            <a:lvl5pPr eaLnBrk="0" hangingPunct="0">
              <a:defRPr sz="2400">
                <a:solidFill>
                  <a:schemeClr val="tx1"/>
                </a:solidFill>
                <a:latin typeface="Arial Narrow" charset="0"/>
                <a:ea typeface="Arial" charset="0"/>
                <a:cs typeface="Arial" charset="0"/>
              </a:defRPr>
            </a:lvl5pPr>
            <a:lvl6pPr marL="457200" eaLnBrk="0" fontAlgn="base" hangingPunct="0">
              <a:spcBef>
                <a:spcPct val="0"/>
              </a:spcBef>
              <a:spcAft>
                <a:spcPct val="0"/>
              </a:spcAft>
              <a:defRPr sz="2400">
                <a:solidFill>
                  <a:schemeClr val="tx1"/>
                </a:solidFill>
                <a:latin typeface="Arial Narrow" charset="0"/>
                <a:ea typeface="Arial" charset="0"/>
                <a:cs typeface="Arial" charset="0"/>
              </a:defRPr>
            </a:lvl6pPr>
            <a:lvl7pPr marL="914400" eaLnBrk="0" fontAlgn="base" hangingPunct="0">
              <a:spcBef>
                <a:spcPct val="0"/>
              </a:spcBef>
              <a:spcAft>
                <a:spcPct val="0"/>
              </a:spcAft>
              <a:defRPr sz="2400">
                <a:solidFill>
                  <a:schemeClr val="tx1"/>
                </a:solidFill>
                <a:latin typeface="Arial Narrow" charset="0"/>
                <a:ea typeface="Arial" charset="0"/>
                <a:cs typeface="Arial" charset="0"/>
              </a:defRPr>
            </a:lvl7pPr>
            <a:lvl8pPr marL="1371600" eaLnBrk="0" fontAlgn="base" hangingPunct="0">
              <a:spcBef>
                <a:spcPct val="0"/>
              </a:spcBef>
              <a:spcAft>
                <a:spcPct val="0"/>
              </a:spcAft>
              <a:defRPr sz="2400">
                <a:solidFill>
                  <a:schemeClr val="tx1"/>
                </a:solidFill>
                <a:latin typeface="Arial Narrow" charset="0"/>
                <a:ea typeface="Arial" charset="0"/>
                <a:cs typeface="Arial" charset="0"/>
              </a:defRPr>
            </a:lvl8pPr>
            <a:lvl9pPr marL="1828800" eaLnBrk="0" fontAlgn="base" hangingPunct="0">
              <a:spcBef>
                <a:spcPct val="0"/>
              </a:spcBef>
              <a:spcAft>
                <a:spcPct val="0"/>
              </a:spcAft>
              <a:defRPr sz="2400">
                <a:solidFill>
                  <a:schemeClr val="tx1"/>
                </a:solidFill>
                <a:latin typeface="Arial Narrow" charset="0"/>
                <a:ea typeface="Arial" charset="0"/>
                <a:cs typeface="Arial" charset="0"/>
              </a:defRPr>
            </a:lvl9pPr>
          </a:lstStyle>
          <a:p>
            <a:pPr eaLnBrk="1" hangingPunct="1"/>
            <a:fld id="{FE70C9C2-D033-0745-9269-89A7AEC20A21}" type="slidenum">
              <a:rPr lang="en-US" sz="1200">
                <a:latin typeface="Arial" charset="0"/>
              </a:rPr>
              <a:pPr eaLnBrk="1" hangingPunct="1"/>
              <a:t>5</a:t>
            </a:fld>
            <a:endParaRPr lang="en-US" sz="1200">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Garden Tomb: Site of Possible Burial of Jesus</a:t>
            </a:r>
            <a:endParaRPr lang="en-US" dirty="0"/>
          </a:p>
        </p:txBody>
      </p:sp>
      <p:sp>
        <p:nvSpPr>
          <p:cNvPr id="4" name="Header Placeholder 3"/>
          <p:cNvSpPr>
            <a:spLocks noGrp="1"/>
          </p:cNvSpPr>
          <p:nvPr>
            <p:ph type="hdr" sz="quarter" idx="10"/>
          </p:nvPr>
        </p:nvSpPr>
        <p:spPr/>
        <p:txBody>
          <a:bodyPr/>
          <a:lstStyle/>
          <a:p>
            <a:pPr>
              <a:defRPr/>
            </a:pPr>
            <a:r>
              <a:rPr lang="en-US" smtClean="0"/>
              <a:t>Does Archaeology Verify The Bible?</a:t>
            </a:r>
            <a:endParaRPr lang="en-US"/>
          </a:p>
        </p:txBody>
      </p:sp>
      <p:sp>
        <p:nvSpPr>
          <p:cNvPr id="5" name="Footer Placeholder 4"/>
          <p:cNvSpPr>
            <a:spLocks noGrp="1"/>
          </p:cNvSpPr>
          <p:nvPr>
            <p:ph type="ftr" sz="quarter" idx="11"/>
          </p:nvPr>
        </p:nvSpPr>
        <p:spPr/>
        <p:txBody>
          <a:bodyPr/>
          <a:lstStyle/>
          <a:p>
            <a:pPr>
              <a:defRPr/>
            </a:pPr>
            <a:r>
              <a:rPr lang="en-US" smtClean="0"/>
              <a:t>@ Dr. Heinz Lycklama</a:t>
            </a:r>
            <a:endParaRPr lang="en-US"/>
          </a:p>
        </p:txBody>
      </p:sp>
      <p:sp>
        <p:nvSpPr>
          <p:cNvPr id="6" name="Slide Number Placeholder 5"/>
          <p:cNvSpPr>
            <a:spLocks noGrp="1"/>
          </p:cNvSpPr>
          <p:nvPr>
            <p:ph type="sldNum" sz="quarter" idx="12"/>
          </p:nvPr>
        </p:nvSpPr>
        <p:spPr/>
        <p:txBody>
          <a:bodyPr/>
          <a:lstStyle/>
          <a:p>
            <a:pPr>
              <a:defRPr/>
            </a:pPr>
            <a:fld id="{51DEEF28-15F4-4CFB-8C62-7DBBAF6363AE}" type="slidenum">
              <a:rPr lang="en-US" smtClean="0"/>
              <a:pPr>
                <a:defRPr/>
              </a:pPr>
              <a:t>103</a:t>
            </a:fld>
            <a:endParaRPr lang="en-US"/>
          </a:p>
        </p:txBody>
      </p:sp>
    </p:spTree>
    <p:extLst>
      <p:ext uri="{BB962C8B-B14F-4D97-AF65-F5344CB8AC3E}">
        <p14:creationId xmlns:p14="http://schemas.microsoft.com/office/powerpoint/2010/main" val="2088532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A35BE2-394B-3249-8BC8-6F41CAFA1F69}" type="slidenum">
              <a:rPr lang="en-ZA"/>
              <a:pPr/>
              <a:t>112</a:t>
            </a:fld>
            <a:endParaRPr lang="en-ZA"/>
          </a:p>
        </p:txBody>
      </p:sp>
      <p:sp>
        <p:nvSpPr>
          <p:cNvPr id="99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9331" name="Rectangle 3"/>
          <p:cNvSpPr>
            <a:spLocks noGrp="1" noChangeArrowheads="1"/>
          </p:cNvSpPr>
          <p:nvPr>
            <p:ph type="body" idx="1"/>
          </p:nvPr>
        </p:nvSpPr>
        <p:spPr/>
        <p:txBody>
          <a:bodyPr/>
          <a:lstStyle/>
          <a:p>
            <a:r>
              <a:rPr lang="en-ZA" dirty="0"/>
              <a:t>25m south of synagogue lies the remains of an octagonal building. it is now thought that this building is on the site of Peter's house. Octagonal building thought to be a church from Byzantine era: </a:t>
            </a:r>
            <a:r>
              <a:rPr lang="en-ZA" i="1" dirty="0"/>
              <a:t>² </a:t>
            </a:r>
            <a:r>
              <a:rPr lang="en-ZA" dirty="0"/>
              <a:t>probably middle 5th century AD</a:t>
            </a:r>
            <a:endParaRPr lang="en-ZA" i="1" dirty="0"/>
          </a:p>
          <a:p>
            <a:r>
              <a:rPr lang="en-ZA" i="1" dirty="0"/>
              <a:t>² </a:t>
            </a:r>
            <a:r>
              <a:rPr lang="en-ZA" dirty="0"/>
              <a:t>similar to some European churches east side of middle octagon contained a baptistry</a:t>
            </a:r>
            <a:r>
              <a:rPr lang="en-ZA" i="1" dirty="0"/>
              <a:t>² </a:t>
            </a:r>
            <a:r>
              <a:rPr lang="en-ZA" dirty="0"/>
              <a:t>building faced east like most ancient churches </a:t>
            </a:r>
            <a:r>
              <a:rPr lang="en-ZA" i="1" dirty="0"/>
              <a:t>² </a:t>
            </a:r>
            <a:r>
              <a:rPr lang="en-ZA" dirty="0"/>
              <a:t>octagonal churches built to commemorate special events which occurred at site. E.g., church of nativity in Bethlehem. Beneath church lies remains of another building, also a church.</a:t>
            </a:r>
            <a:endParaRPr lang="en-ZA" i="1" dirty="0"/>
          </a:p>
          <a:p>
            <a:endParaRPr lang="en-ZA"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795C5A-E646-BC44-9FD9-7E0A7026FE03}" type="slidenum">
              <a:rPr lang="en-ZA"/>
              <a:pPr/>
              <a:t>113</a:t>
            </a:fld>
            <a:endParaRPr lang="en-ZA"/>
          </a:p>
        </p:txBody>
      </p:sp>
      <p:sp>
        <p:nvSpPr>
          <p:cNvPr id="100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0355" name="Rectangle 3"/>
          <p:cNvSpPr>
            <a:spLocks noGrp="1" noChangeArrowheads="1"/>
          </p:cNvSpPr>
          <p:nvPr>
            <p:ph type="body" idx="1"/>
          </p:nvPr>
        </p:nvSpPr>
        <p:spPr/>
        <p:txBody>
          <a:bodyPr/>
          <a:lstStyle/>
          <a:p>
            <a:pPr>
              <a:lnSpc>
                <a:spcPct val="80000"/>
              </a:lnSpc>
            </a:pPr>
            <a:r>
              <a:rPr lang="en-ZA" sz="1000" i="1" dirty="0"/>
              <a:t>² </a:t>
            </a:r>
            <a:r>
              <a:rPr lang="en-ZA" sz="1000" dirty="0"/>
              <a:t>Gra±ti on wall: Lord JC help thy servant. Christ have mercy.</a:t>
            </a:r>
            <a:endParaRPr lang="en-ZA" sz="1000" i="1" dirty="0"/>
          </a:p>
          <a:p>
            <a:pPr>
              <a:lnSpc>
                <a:spcPct val="80000"/>
              </a:lnSpc>
            </a:pPr>
            <a:r>
              <a:rPr lang="en-ZA" sz="1000" i="1" dirty="0"/>
              <a:t>² </a:t>
            </a:r>
            <a:r>
              <a:rPr lang="en-ZA" sz="1000" dirty="0"/>
              <a:t>Some gra±ti in Hebrew suggesting Jews part of church.</a:t>
            </a:r>
            <a:endParaRPr lang="en-ZA" sz="1000" i="1" dirty="0"/>
          </a:p>
          <a:p>
            <a:pPr>
              <a:lnSpc>
                <a:spcPct val="80000"/>
              </a:lnSpc>
            </a:pPr>
            <a:r>
              <a:rPr lang="en-ZA" sz="1000" i="1" dirty="0"/>
              <a:t>² </a:t>
            </a:r>
            <a:r>
              <a:rPr lang="en-ZA" sz="1000" dirty="0"/>
              <a:t>Crosses on walls. </a:t>
            </a:r>
          </a:p>
          <a:p>
            <a:pPr>
              <a:lnSpc>
                <a:spcPct val="80000"/>
              </a:lnSpc>
            </a:pPr>
            <a:r>
              <a:rPr lang="en-ZA" sz="1000" dirty="0"/>
              <a:t>This earlier church appear to also have been a house. Some walls of building date back before Christ (approx 50 BC). Archaeologists have attempted to reconstruct the house based on what they have found.</a:t>
            </a:r>
            <a:endParaRPr lang="en-ZA" sz="1000" i="1" dirty="0"/>
          </a:p>
          <a:p>
            <a:pPr>
              <a:lnSpc>
                <a:spcPct val="80000"/>
              </a:lnSpc>
            </a:pPr>
            <a:r>
              <a:rPr lang="en-ZA" sz="1000" i="1" dirty="0"/>
              <a:t>² </a:t>
            </a:r>
            <a:r>
              <a:rPr lang="en-ZA" sz="1000" dirty="0"/>
              <a:t>2 interior courtyards (customary) </a:t>
            </a:r>
            <a:r>
              <a:rPr lang="en-ZA" sz="1000" i="1" dirty="0"/>
              <a:t>² </a:t>
            </a:r>
            <a:r>
              <a:rPr lang="en-ZA" sz="1000" dirty="0"/>
              <a:t>no roof found suggesting it was straw/wood</a:t>
            </a:r>
          </a:p>
          <a:p>
            <a:pPr>
              <a:lnSpc>
                <a:spcPct val="80000"/>
              </a:lnSpc>
            </a:pPr>
            <a:r>
              <a:rPr lang="en-ZA" sz="1000" dirty="0"/>
              <a:t>(see Mk 2:1{12)</a:t>
            </a:r>
            <a:endParaRPr lang="en-ZA" sz="1000" i="1" dirty="0"/>
          </a:p>
          <a:p>
            <a:pPr>
              <a:lnSpc>
                <a:spcPct val="80000"/>
              </a:lnSpc>
            </a:pPr>
            <a:r>
              <a:rPr lang="en-ZA" sz="1000" i="1" dirty="0"/>
              <a:t>² </a:t>
            </a:r>
            <a:r>
              <a:rPr lang="en-ZA" sz="1000" dirty="0"/>
              <a:t>largest room appears to have been modified and had large arch built into it so that its roof could be raised.</a:t>
            </a:r>
            <a:endParaRPr lang="en-ZA" sz="1000" i="1" dirty="0"/>
          </a:p>
          <a:p>
            <a:pPr>
              <a:lnSpc>
                <a:spcPct val="80000"/>
              </a:lnSpc>
            </a:pPr>
            <a:r>
              <a:rPr lang="en-ZA" sz="1000" i="1" dirty="0"/>
              <a:t>² </a:t>
            </a:r>
            <a:r>
              <a:rPr lang="en-ZA" sz="1000" dirty="0"/>
              <a:t>originally house was fairly ordinary, like other houses in the area.</a:t>
            </a:r>
            <a:endParaRPr lang="en-ZA" sz="1000" i="1" dirty="0"/>
          </a:p>
          <a:p>
            <a:pPr>
              <a:lnSpc>
                <a:spcPct val="80000"/>
              </a:lnSpc>
            </a:pPr>
            <a:r>
              <a:rPr lang="en-ZA" sz="1000" i="1" dirty="0"/>
              <a:t>² </a:t>
            </a:r>
            <a:r>
              <a:rPr lang="en-ZA" sz="1000" dirty="0"/>
              <a:t>During second half of the First century, floors, walls and ceiling were plastered (unusual). The only excavated house in town</a:t>
            </a:r>
          </a:p>
          <a:p>
            <a:pPr>
              <a:lnSpc>
                <a:spcPct val="80000"/>
              </a:lnSpc>
            </a:pPr>
            <a:r>
              <a:rPr lang="en-ZA" sz="1000" dirty="0"/>
              <a:t>with plaster. </a:t>
            </a:r>
            <a:r>
              <a:rPr lang="en-ZA" sz="1000" i="1" dirty="0"/>
              <a:t>² </a:t>
            </a:r>
            <a:r>
              <a:rPr lang="en-ZA" sz="1000" dirty="0"/>
              <a:t>Walls and door were replastered several times over centuries.</a:t>
            </a:r>
            <a:endParaRPr lang="en-ZA" sz="1000" i="1" dirty="0"/>
          </a:p>
          <a:p>
            <a:pPr>
              <a:lnSpc>
                <a:spcPct val="80000"/>
              </a:lnSpc>
            </a:pPr>
            <a:r>
              <a:rPr lang="en-ZA" sz="1000" i="1" dirty="0"/>
              <a:t>² </a:t>
            </a:r>
            <a:r>
              <a:rPr lang="en-ZA" sz="1000" dirty="0"/>
              <a:t>Before walls were plastered, lots of pottery, cooking bowls, jugs, etc.</a:t>
            </a:r>
            <a:endParaRPr lang="en-ZA" sz="1000" i="1" dirty="0"/>
          </a:p>
          <a:p>
            <a:pPr>
              <a:lnSpc>
                <a:spcPct val="80000"/>
              </a:lnSpc>
            </a:pPr>
            <a:r>
              <a:rPr lang="en-ZA" sz="1000" i="1" dirty="0"/>
              <a:t>² </a:t>
            </a:r>
            <a:r>
              <a:rPr lang="en-ZA" sz="1000" dirty="0"/>
              <a:t>After walls plastered, only storage jars and some oil lamps.</a:t>
            </a:r>
            <a:endParaRPr lang="en-ZA" sz="1000" i="1" dirty="0"/>
          </a:p>
          <a:p>
            <a:pPr>
              <a:lnSpc>
                <a:spcPct val="80000"/>
              </a:lnSpc>
            </a:pPr>
            <a:r>
              <a:rPr lang="en-ZA" sz="1000" i="1" dirty="0"/>
              <a:t>² </a:t>
            </a:r>
            <a:r>
              <a:rPr lang="en-ZA" sz="1000" dirty="0"/>
              <a:t>Suggests building became a public meeting hall.</a:t>
            </a:r>
            <a:endParaRPr lang="en-ZA" sz="1000" i="1" dirty="0"/>
          </a:p>
          <a:p>
            <a:pPr>
              <a:lnSpc>
                <a:spcPct val="80000"/>
              </a:lnSpc>
            </a:pPr>
            <a:r>
              <a:rPr lang="en-ZA" sz="1000" i="1" dirty="0"/>
              <a:t>² </a:t>
            </a:r>
            <a:r>
              <a:rPr lang="en-ZA" sz="1000" dirty="0"/>
              <a:t>Given later gra±ti, it seems it became a Christian church.</a:t>
            </a:r>
          </a:p>
          <a:p>
            <a:pPr>
              <a:lnSpc>
                <a:spcPct val="80000"/>
              </a:lnSpc>
            </a:pPr>
            <a:r>
              <a:rPr lang="en-ZA" sz="1000" dirty="0"/>
              <a:t>Later: </a:t>
            </a:r>
            <a:r>
              <a:rPr lang="en-ZA" sz="1000" i="1" dirty="0"/>
              <a:t>² </a:t>
            </a:r>
            <a:r>
              <a:rPr lang="en-ZA" sz="1000" dirty="0"/>
              <a:t>4th century pilgrims said they saw the house of Peter. Egeria: \In Capernaum, a house church was made out of the home of the prince of the apostles whose walls still stand today as they were."</a:t>
            </a:r>
            <a:endParaRPr lang="en-ZA" sz="1000" i="1" dirty="0"/>
          </a:p>
          <a:p>
            <a:pPr>
              <a:lnSpc>
                <a:spcPct val="80000"/>
              </a:lnSpc>
            </a:pPr>
            <a:r>
              <a:rPr lang="en-ZA" sz="1000" i="1" dirty="0"/>
              <a:t>² </a:t>
            </a:r>
            <a:r>
              <a:rPr lang="en-ZA" sz="1000" dirty="0"/>
              <a:t>6th century travellers. \We came to Cap. to the house of St. Peter which is now a basilica [octagonal church]".</a:t>
            </a:r>
          </a:p>
          <a:p>
            <a:pPr>
              <a:lnSpc>
                <a:spcPct val="80000"/>
              </a:lnSpc>
            </a:pPr>
            <a:r>
              <a:rPr lang="en-ZA" sz="1000" dirty="0"/>
              <a:t>So there is reasonable evidence that this is the real thing, and if so, this is probably where Jesus lived in Capernaum.</a:t>
            </a:r>
          </a:p>
          <a:p>
            <a:pPr>
              <a:lnSpc>
                <a:spcPct val="80000"/>
              </a:lnSpc>
            </a:pPr>
            <a:r>
              <a:rPr lang="en-ZA" sz="1000" dirty="0"/>
              <a:t>Men let through roof. Mark 2:1{12 Could dig through this sort of roof.</a:t>
            </a:r>
          </a:p>
          <a:p>
            <a:pPr>
              <a:lnSpc>
                <a:spcPct val="80000"/>
              </a:lnSpc>
            </a:pPr>
            <a:endParaRPr lang="en-ZA" sz="10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8B969B-96E0-B44A-8BB9-6649475DFD92}" type="slidenum">
              <a:rPr lang="en-ZA"/>
              <a:pPr/>
              <a:t>116</a:t>
            </a:fld>
            <a:endParaRPr lang="en-ZA"/>
          </a:p>
        </p:txBody>
      </p:sp>
      <p:sp>
        <p:nvSpPr>
          <p:cNvPr id="103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3427" name="Rectangle 3"/>
          <p:cNvSpPr>
            <a:spLocks noGrp="1" noChangeArrowheads="1"/>
          </p:cNvSpPr>
          <p:nvPr>
            <p:ph type="body" idx="1"/>
          </p:nvPr>
        </p:nvSpPr>
        <p:spPr/>
        <p:txBody>
          <a:bodyPr/>
          <a:lstStyle/>
          <a:p>
            <a:r>
              <a:rPr lang="en-ZA"/>
              <a:t>Bones of Caiaphas</a:t>
            </a:r>
          </a:p>
          <a:p>
            <a:r>
              <a:rPr lang="en-ZA"/>
              <a:t>In 1990, workers were building a park in Jerusalem. Underneath what is now a road, they accidentally uncovered an ancient burial cave. Not very surprising|the area is full of them. But this was interesting because it contained some ossuaries or bone boxes. When people were buried, their body was placed in a burial cave until its °esh had decomposed. Then the bones were collected and placed in an ossuary, usually made of decorated limestone. These were sometimes inscribed with the name of the family who owned the burial chamber.</a:t>
            </a:r>
          </a:p>
          <a:p>
            <a:r>
              <a:rPr lang="en-ZA"/>
              <a:t>OH: Caiaphas tomb</a:t>
            </a:r>
          </a:p>
          <a:p>
            <a:endParaRPr lang="en-ZA"/>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E7D3E0-4F84-7549-831E-FCEE607F024D}" type="slidenum">
              <a:rPr lang="en-ZA"/>
              <a:pPr/>
              <a:t>139</a:t>
            </a:fld>
            <a:endParaRPr lang="en-ZA"/>
          </a:p>
        </p:txBody>
      </p:sp>
      <p:sp>
        <p:nvSpPr>
          <p:cNvPr id="64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4515" name="Rectangle 3"/>
          <p:cNvSpPr>
            <a:spLocks noGrp="1" noChangeArrowheads="1"/>
          </p:cNvSpPr>
          <p:nvPr>
            <p:ph type="body" idx="1"/>
          </p:nvPr>
        </p:nvSpPr>
        <p:spPr/>
        <p:txBody>
          <a:bodyPr/>
          <a:lstStyle/>
          <a:p>
            <a:r>
              <a:rPr lang="en-ZA"/>
              <a:t>On the side of one of the ossuaries found in this cave was the name \Caiaphas". On the side of another ossuary was \Joseph, son of Caiaphas". The cave has been dated to between the ¯rst century BC and the ¯rst century AD. In one of the ossuaries was found a coin dated to AD 42/43. Precisely the time for the high priest Caiaphas who we know from the NT. Caiaphas was the high priest during the time of Jesus' ministry and the gospels record he took a lead- ing part in Jesus' trial and subsequent cruci-¯xion. In Josephus', he calls the high priest at the time \Joseph who was called Caiaphas". It seems Caiaphas was a family name and his real name was Joseph. That would explain why the ossuary was inscribed, Joseph son of Caiaphas. of the others, and no doubt belonged to a spe- cial person. Inside this beautiful ossuary, they found bones from six di®erent people: two ba- bies, a child between 2 and 5, a young boy be- tween 13 and 18, an adult woman, and a male of about 60 years!</a:t>
            </a:r>
          </a:p>
          <a:p>
            <a:r>
              <a:rPr lang="en-ZA"/>
              <a:t>Could this have been Caiaphas himself? It seems highly likely.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02EFAC-2BEE-7E4F-97C5-ED53792D069C}" type="slidenum">
              <a:rPr lang="en-ZA"/>
              <a:pPr/>
              <a:t>142</a:t>
            </a:fld>
            <a:endParaRPr lang="en-ZA"/>
          </a:p>
        </p:txBody>
      </p:sp>
      <p:sp>
        <p:nvSpPr>
          <p:cNvPr id="111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1619" name="Rectangle 3"/>
          <p:cNvSpPr>
            <a:spLocks noGrp="1" noChangeArrowheads="1"/>
          </p:cNvSpPr>
          <p:nvPr>
            <p:ph type="body" idx="1"/>
          </p:nvPr>
        </p:nvSpPr>
        <p:spPr/>
        <p:txBody>
          <a:bodyPr/>
          <a:lstStyle/>
          <a:p>
            <a:r>
              <a:rPr lang="en-ZA"/>
              <a:t>Ceramic oil lamp</a:t>
            </a:r>
          </a:p>
          <a:p>
            <a:r>
              <a:rPr lang="en-ZA"/>
              <a:t>A pot</a:t>
            </a:r>
          </a:p>
          <a:p>
            <a:r>
              <a:rPr lang="en-ZA"/>
              <a:t>Small glass bottle (possibly for holding precious liquids)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71DD64-9630-654E-9B45-8495E4258B9B}" type="slidenum">
              <a:rPr lang="en-ZA"/>
              <a:pPr/>
              <a:t>144</a:t>
            </a:fld>
            <a:endParaRPr lang="en-ZA"/>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771" name="Rectangle 3"/>
          <p:cNvSpPr>
            <a:spLocks noGrp="1" noChangeArrowheads="1"/>
          </p:cNvSpPr>
          <p:nvPr>
            <p:ph type="body" idx="1"/>
          </p:nvPr>
        </p:nvSpPr>
        <p:spPr/>
        <p:txBody>
          <a:bodyPr/>
          <a:lstStyle/>
          <a:p>
            <a:r>
              <a:rPr lang="en-ZA"/>
              <a:t>Bones of James</a:t>
            </a:r>
          </a:p>
          <a:p>
            <a:r>
              <a:rPr lang="en-ZA"/>
              <a:t>A few months ago, another bone box was found. This was actually found at least 20 years ago, and had been sitting in someone's</a:t>
            </a:r>
          </a:p>
          <a:p>
            <a:r>
              <a:rPr lang="en-ZA"/>
              <a:t>house all that time. They didn't realise how important it was.</a:t>
            </a:r>
          </a:p>
          <a:p>
            <a:r>
              <a:rPr lang="en-ZA"/>
              <a:t>On the side it said \Jacob, the son of Joseph, the brother of Joshua". Jacob=James. Joshua=Jesus.</a:t>
            </a:r>
          </a:p>
          <a:p>
            <a:r>
              <a:rPr lang="en-ZA"/>
              <a:t>Mark 6:3. </a:t>
            </a:r>
          </a:p>
          <a:p>
            <a:r>
              <a:rPr lang="en-ZA"/>
              <a:t>There may have been lots of people called James who had fathers called Joseph and pos- sibly even a few who also had brothers called Jesus. But to put it on a box was unusual. Would only do it if the brother was famous! What was in box?</a:t>
            </a:r>
          </a:p>
          <a:p>
            <a:r>
              <a:rPr lang="en-ZA"/>
              <a:t>Nothing! It had been emptied out and no-one knows what happened to the bones.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1292CE-CF81-B141-B1F1-8F4553F7DC7E}" type="slidenum">
              <a:rPr lang="en-ZA"/>
              <a:pPr/>
              <a:t>145</a:t>
            </a:fld>
            <a:endParaRPr lang="en-ZA"/>
          </a:p>
        </p:txBody>
      </p:sp>
      <p:sp>
        <p:nvSpPr>
          <p:cNvPr id="120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0835" name="Rectangle 3"/>
          <p:cNvSpPr>
            <a:spLocks noGrp="1" noChangeArrowheads="1"/>
          </p:cNvSpPr>
          <p:nvPr>
            <p:ph type="body" idx="1"/>
          </p:nvPr>
        </p:nvSpPr>
        <p:spPr/>
        <p:txBody>
          <a:bodyPr/>
          <a:lstStyle/>
          <a:p>
            <a:r>
              <a:rPr lang="en-ZA"/>
              <a:t>Size of a toolbox</a:t>
            </a:r>
          </a:p>
          <a:p>
            <a:r>
              <a:rPr lang="en-ZA"/>
              <a:t>A year after burial in tomb, family members would collect bones into an ossuary. Tombs wer carved into rocks and expensice – so were reused</a:t>
            </a:r>
          </a:p>
          <a:p>
            <a:r>
              <a:rPr lang="en-ZA"/>
              <a:t>Is it real?</a:t>
            </a:r>
          </a:p>
          <a:p>
            <a:endParaRPr lang="en-Z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Narrow" charset="0"/>
                <a:ea typeface="ＭＳ Ｐゴシック" charset="0"/>
                <a:cs typeface="Arial" charset="0"/>
              </a:defRPr>
            </a:lvl1pPr>
            <a:lvl2pPr marL="37931725" indent="-37474525" eaLnBrk="0" hangingPunct="0">
              <a:defRPr sz="2400">
                <a:solidFill>
                  <a:schemeClr val="tx1"/>
                </a:solidFill>
                <a:latin typeface="Arial Narrow" charset="0"/>
                <a:ea typeface="Arial" charset="0"/>
                <a:cs typeface="Arial" charset="0"/>
              </a:defRPr>
            </a:lvl2pPr>
            <a:lvl3pPr eaLnBrk="0" hangingPunct="0">
              <a:defRPr sz="2400">
                <a:solidFill>
                  <a:schemeClr val="tx1"/>
                </a:solidFill>
                <a:latin typeface="Arial Narrow" charset="0"/>
                <a:ea typeface="Arial" charset="0"/>
                <a:cs typeface="Arial" charset="0"/>
              </a:defRPr>
            </a:lvl3pPr>
            <a:lvl4pPr eaLnBrk="0" hangingPunct="0">
              <a:defRPr sz="2400">
                <a:solidFill>
                  <a:schemeClr val="tx1"/>
                </a:solidFill>
                <a:latin typeface="Arial Narrow" charset="0"/>
                <a:ea typeface="Arial" charset="0"/>
                <a:cs typeface="Arial" charset="0"/>
              </a:defRPr>
            </a:lvl4pPr>
            <a:lvl5pPr eaLnBrk="0" hangingPunct="0">
              <a:defRPr sz="2400">
                <a:solidFill>
                  <a:schemeClr val="tx1"/>
                </a:solidFill>
                <a:latin typeface="Arial Narrow" charset="0"/>
                <a:ea typeface="Arial" charset="0"/>
                <a:cs typeface="Arial" charset="0"/>
              </a:defRPr>
            </a:lvl5pPr>
            <a:lvl6pPr marL="457200" eaLnBrk="0" fontAlgn="base" hangingPunct="0">
              <a:spcBef>
                <a:spcPct val="0"/>
              </a:spcBef>
              <a:spcAft>
                <a:spcPct val="0"/>
              </a:spcAft>
              <a:defRPr sz="2400">
                <a:solidFill>
                  <a:schemeClr val="tx1"/>
                </a:solidFill>
                <a:latin typeface="Arial Narrow" charset="0"/>
                <a:ea typeface="Arial" charset="0"/>
                <a:cs typeface="Arial" charset="0"/>
              </a:defRPr>
            </a:lvl6pPr>
            <a:lvl7pPr marL="914400" eaLnBrk="0" fontAlgn="base" hangingPunct="0">
              <a:spcBef>
                <a:spcPct val="0"/>
              </a:spcBef>
              <a:spcAft>
                <a:spcPct val="0"/>
              </a:spcAft>
              <a:defRPr sz="2400">
                <a:solidFill>
                  <a:schemeClr val="tx1"/>
                </a:solidFill>
                <a:latin typeface="Arial Narrow" charset="0"/>
                <a:ea typeface="Arial" charset="0"/>
                <a:cs typeface="Arial" charset="0"/>
              </a:defRPr>
            </a:lvl7pPr>
            <a:lvl8pPr marL="1371600" eaLnBrk="0" fontAlgn="base" hangingPunct="0">
              <a:spcBef>
                <a:spcPct val="0"/>
              </a:spcBef>
              <a:spcAft>
                <a:spcPct val="0"/>
              </a:spcAft>
              <a:defRPr sz="2400">
                <a:solidFill>
                  <a:schemeClr val="tx1"/>
                </a:solidFill>
                <a:latin typeface="Arial Narrow" charset="0"/>
                <a:ea typeface="Arial" charset="0"/>
                <a:cs typeface="Arial" charset="0"/>
              </a:defRPr>
            </a:lvl8pPr>
            <a:lvl9pPr marL="1828800" eaLnBrk="0" fontAlgn="base" hangingPunct="0">
              <a:spcBef>
                <a:spcPct val="0"/>
              </a:spcBef>
              <a:spcAft>
                <a:spcPct val="0"/>
              </a:spcAft>
              <a:defRPr sz="2400">
                <a:solidFill>
                  <a:schemeClr val="tx1"/>
                </a:solidFill>
                <a:latin typeface="Arial Narrow" charset="0"/>
                <a:ea typeface="Arial" charset="0"/>
                <a:cs typeface="Arial" charset="0"/>
              </a:defRPr>
            </a:lvl9pPr>
          </a:lstStyle>
          <a:p>
            <a:pPr eaLnBrk="1" hangingPunct="1"/>
            <a:fld id="{D2B3625C-4175-B348-80FF-C9E9147343FE}" type="slidenum">
              <a:rPr lang="en-US" sz="1200">
                <a:latin typeface="Arial" charset="0"/>
              </a:rPr>
              <a:pPr eaLnBrk="1" hangingPunct="1"/>
              <a:t>7</a:t>
            </a:fld>
            <a:endParaRPr lang="en-US" sz="1200">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Narrow" charset="0"/>
                <a:ea typeface="ＭＳ Ｐゴシック" charset="0"/>
                <a:cs typeface="Arial" charset="0"/>
              </a:defRPr>
            </a:lvl1pPr>
            <a:lvl2pPr marL="37931725" indent="-37474525" eaLnBrk="0" hangingPunct="0">
              <a:defRPr sz="2400">
                <a:solidFill>
                  <a:schemeClr val="tx1"/>
                </a:solidFill>
                <a:latin typeface="Arial Narrow" charset="0"/>
                <a:ea typeface="Arial" charset="0"/>
                <a:cs typeface="Arial" charset="0"/>
              </a:defRPr>
            </a:lvl2pPr>
            <a:lvl3pPr eaLnBrk="0" hangingPunct="0">
              <a:defRPr sz="2400">
                <a:solidFill>
                  <a:schemeClr val="tx1"/>
                </a:solidFill>
                <a:latin typeface="Arial Narrow" charset="0"/>
                <a:ea typeface="Arial" charset="0"/>
                <a:cs typeface="Arial" charset="0"/>
              </a:defRPr>
            </a:lvl3pPr>
            <a:lvl4pPr eaLnBrk="0" hangingPunct="0">
              <a:defRPr sz="2400">
                <a:solidFill>
                  <a:schemeClr val="tx1"/>
                </a:solidFill>
                <a:latin typeface="Arial Narrow" charset="0"/>
                <a:ea typeface="Arial" charset="0"/>
                <a:cs typeface="Arial" charset="0"/>
              </a:defRPr>
            </a:lvl4pPr>
            <a:lvl5pPr eaLnBrk="0" hangingPunct="0">
              <a:defRPr sz="2400">
                <a:solidFill>
                  <a:schemeClr val="tx1"/>
                </a:solidFill>
                <a:latin typeface="Arial Narrow" charset="0"/>
                <a:ea typeface="Arial" charset="0"/>
                <a:cs typeface="Arial" charset="0"/>
              </a:defRPr>
            </a:lvl5pPr>
            <a:lvl6pPr marL="457200" eaLnBrk="0" fontAlgn="base" hangingPunct="0">
              <a:spcBef>
                <a:spcPct val="0"/>
              </a:spcBef>
              <a:spcAft>
                <a:spcPct val="0"/>
              </a:spcAft>
              <a:defRPr sz="2400">
                <a:solidFill>
                  <a:schemeClr val="tx1"/>
                </a:solidFill>
                <a:latin typeface="Arial Narrow" charset="0"/>
                <a:ea typeface="Arial" charset="0"/>
                <a:cs typeface="Arial" charset="0"/>
              </a:defRPr>
            </a:lvl6pPr>
            <a:lvl7pPr marL="914400" eaLnBrk="0" fontAlgn="base" hangingPunct="0">
              <a:spcBef>
                <a:spcPct val="0"/>
              </a:spcBef>
              <a:spcAft>
                <a:spcPct val="0"/>
              </a:spcAft>
              <a:defRPr sz="2400">
                <a:solidFill>
                  <a:schemeClr val="tx1"/>
                </a:solidFill>
                <a:latin typeface="Arial Narrow" charset="0"/>
                <a:ea typeface="Arial" charset="0"/>
                <a:cs typeface="Arial" charset="0"/>
              </a:defRPr>
            </a:lvl7pPr>
            <a:lvl8pPr marL="1371600" eaLnBrk="0" fontAlgn="base" hangingPunct="0">
              <a:spcBef>
                <a:spcPct val="0"/>
              </a:spcBef>
              <a:spcAft>
                <a:spcPct val="0"/>
              </a:spcAft>
              <a:defRPr sz="2400">
                <a:solidFill>
                  <a:schemeClr val="tx1"/>
                </a:solidFill>
                <a:latin typeface="Arial Narrow" charset="0"/>
                <a:ea typeface="Arial" charset="0"/>
                <a:cs typeface="Arial" charset="0"/>
              </a:defRPr>
            </a:lvl8pPr>
            <a:lvl9pPr marL="1828800" eaLnBrk="0" fontAlgn="base" hangingPunct="0">
              <a:spcBef>
                <a:spcPct val="0"/>
              </a:spcBef>
              <a:spcAft>
                <a:spcPct val="0"/>
              </a:spcAft>
              <a:defRPr sz="2400">
                <a:solidFill>
                  <a:schemeClr val="tx1"/>
                </a:solidFill>
                <a:latin typeface="Arial Narrow" charset="0"/>
                <a:ea typeface="Arial" charset="0"/>
                <a:cs typeface="Arial" charset="0"/>
              </a:defRPr>
            </a:lvl9pPr>
          </a:lstStyle>
          <a:p>
            <a:pPr eaLnBrk="1" hangingPunct="1"/>
            <a:fld id="{4BEB2572-4254-5B4D-AC8D-C461A7B75A5D}" type="slidenum">
              <a:rPr lang="en-US" sz="1200">
                <a:latin typeface="Arial" charset="0"/>
              </a:rPr>
              <a:pPr eaLnBrk="1" hangingPunct="1"/>
              <a:t>9</a:t>
            </a:fld>
            <a:endParaRPr lang="en-US" sz="1200">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Narrow" charset="0"/>
                <a:ea typeface="ＭＳ Ｐゴシック" charset="0"/>
                <a:cs typeface="Arial" charset="0"/>
              </a:defRPr>
            </a:lvl1pPr>
            <a:lvl2pPr marL="37931725" indent="-37474525" eaLnBrk="0" hangingPunct="0">
              <a:defRPr sz="2400">
                <a:solidFill>
                  <a:schemeClr val="tx1"/>
                </a:solidFill>
                <a:latin typeface="Arial Narrow" charset="0"/>
                <a:ea typeface="Arial" charset="0"/>
                <a:cs typeface="Arial" charset="0"/>
              </a:defRPr>
            </a:lvl2pPr>
            <a:lvl3pPr eaLnBrk="0" hangingPunct="0">
              <a:defRPr sz="2400">
                <a:solidFill>
                  <a:schemeClr val="tx1"/>
                </a:solidFill>
                <a:latin typeface="Arial Narrow" charset="0"/>
                <a:ea typeface="Arial" charset="0"/>
                <a:cs typeface="Arial" charset="0"/>
              </a:defRPr>
            </a:lvl3pPr>
            <a:lvl4pPr eaLnBrk="0" hangingPunct="0">
              <a:defRPr sz="2400">
                <a:solidFill>
                  <a:schemeClr val="tx1"/>
                </a:solidFill>
                <a:latin typeface="Arial Narrow" charset="0"/>
                <a:ea typeface="Arial" charset="0"/>
                <a:cs typeface="Arial" charset="0"/>
              </a:defRPr>
            </a:lvl4pPr>
            <a:lvl5pPr eaLnBrk="0" hangingPunct="0">
              <a:defRPr sz="2400">
                <a:solidFill>
                  <a:schemeClr val="tx1"/>
                </a:solidFill>
                <a:latin typeface="Arial Narrow" charset="0"/>
                <a:ea typeface="Arial" charset="0"/>
                <a:cs typeface="Arial" charset="0"/>
              </a:defRPr>
            </a:lvl5pPr>
            <a:lvl6pPr marL="457200" eaLnBrk="0" fontAlgn="base" hangingPunct="0">
              <a:spcBef>
                <a:spcPct val="0"/>
              </a:spcBef>
              <a:spcAft>
                <a:spcPct val="0"/>
              </a:spcAft>
              <a:defRPr sz="2400">
                <a:solidFill>
                  <a:schemeClr val="tx1"/>
                </a:solidFill>
                <a:latin typeface="Arial Narrow" charset="0"/>
                <a:ea typeface="Arial" charset="0"/>
                <a:cs typeface="Arial" charset="0"/>
              </a:defRPr>
            </a:lvl6pPr>
            <a:lvl7pPr marL="914400" eaLnBrk="0" fontAlgn="base" hangingPunct="0">
              <a:spcBef>
                <a:spcPct val="0"/>
              </a:spcBef>
              <a:spcAft>
                <a:spcPct val="0"/>
              </a:spcAft>
              <a:defRPr sz="2400">
                <a:solidFill>
                  <a:schemeClr val="tx1"/>
                </a:solidFill>
                <a:latin typeface="Arial Narrow" charset="0"/>
                <a:ea typeface="Arial" charset="0"/>
                <a:cs typeface="Arial" charset="0"/>
              </a:defRPr>
            </a:lvl7pPr>
            <a:lvl8pPr marL="1371600" eaLnBrk="0" fontAlgn="base" hangingPunct="0">
              <a:spcBef>
                <a:spcPct val="0"/>
              </a:spcBef>
              <a:spcAft>
                <a:spcPct val="0"/>
              </a:spcAft>
              <a:defRPr sz="2400">
                <a:solidFill>
                  <a:schemeClr val="tx1"/>
                </a:solidFill>
                <a:latin typeface="Arial Narrow" charset="0"/>
                <a:ea typeface="Arial" charset="0"/>
                <a:cs typeface="Arial" charset="0"/>
              </a:defRPr>
            </a:lvl8pPr>
            <a:lvl9pPr marL="1828800" eaLnBrk="0" fontAlgn="base" hangingPunct="0">
              <a:spcBef>
                <a:spcPct val="0"/>
              </a:spcBef>
              <a:spcAft>
                <a:spcPct val="0"/>
              </a:spcAft>
              <a:defRPr sz="2400">
                <a:solidFill>
                  <a:schemeClr val="tx1"/>
                </a:solidFill>
                <a:latin typeface="Arial Narrow" charset="0"/>
                <a:ea typeface="Arial" charset="0"/>
                <a:cs typeface="Arial" charset="0"/>
              </a:defRPr>
            </a:lvl9pPr>
          </a:lstStyle>
          <a:p>
            <a:pPr eaLnBrk="1" hangingPunct="1"/>
            <a:fld id="{05A6E731-1D05-1C42-A9B8-C136D4842714}" type="slidenum">
              <a:rPr lang="en-US" sz="1200">
                <a:latin typeface="Arial" charset="0"/>
              </a:rPr>
              <a:pPr eaLnBrk="1" hangingPunct="1"/>
              <a:t>11</a:t>
            </a:fld>
            <a:endParaRPr lang="en-US" sz="1200">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Narrow" charset="0"/>
                <a:ea typeface="ＭＳ Ｐゴシック" charset="0"/>
                <a:cs typeface="Arial" charset="0"/>
              </a:defRPr>
            </a:lvl1pPr>
            <a:lvl2pPr marL="37931725" indent="-37474525" eaLnBrk="0" hangingPunct="0">
              <a:defRPr sz="2400">
                <a:solidFill>
                  <a:schemeClr val="tx1"/>
                </a:solidFill>
                <a:latin typeface="Arial Narrow" charset="0"/>
                <a:ea typeface="Arial" charset="0"/>
                <a:cs typeface="Arial" charset="0"/>
              </a:defRPr>
            </a:lvl2pPr>
            <a:lvl3pPr eaLnBrk="0" hangingPunct="0">
              <a:defRPr sz="2400">
                <a:solidFill>
                  <a:schemeClr val="tx1"/>
                </a:solidFill>
                <a:latin typeface="Arial Narrow" charset="0"/>
                <a:ea typeface="Arial" charset="0"/>
                <a:cs typeface="Arial" charset="0"/>
              </a:defRPr>
            </a:lvl3pPr>
            <a:lvl4pPr eaLnBrk="0" hangingPunct="0">
              <a:defRPr sz="2400">
                <a:solidFill>
                  <a:schemeClr val="tx1"/>
                </a:solidFill>
                <a:latin typeface="Arial Narrow" charset="0"/>
                <a:ea typeface="Arial" charset="0"/>
                <a:cs typeface="Arial" charset="0"/>
              </a:defRPr>
            </a:lvl4pPr>
            <a:lvl5pPr eaLnBrk="0" hangingPunct="0">
              <a:defRPr sz="2400">
                <a:solidFill>
                  <a:schemeClr val="tx1"/>
                </a:solidFill>
                <a:latin typeface="Arial Narrow" charset="0"/>
                <a:ea typeface="Arial" charset="0"/>
                <a:cs typeface="Arial" charset="0"/>
              </a:defRPr>
            </a:lvl5pPr>
            <a:lvl6pPr marL="457200" eaLnBrk="0" fontAlgn="base" hangingPunct="0">
              <a:spcBef>
                <a:spcPct val="0"/>
              </a:spcBef>
              <a:spcAft>
                <a:spcPct val="0"/>
              </a:spcAft>
              <a:defRPr sz="2400">
                <a:solidFill>
                  <a:schemeClr val="tx1"/>
                </a:solidFill>
                <a:latin typeface="Arial Narrow" charset="0"/>
                <a:ea typeface="Arial" charset="0"/>
                <a:cs typeface="Arial" charset="0"/>
              </a:defRPr>
            </a:lvl6pPr>
            <a:lvl7pPr marL="914400" eaLnBrk="0" fontAlgn="base" hangingPunct="0">
              <a:spcBef>
                <a:spcPct val="0"/>
              </a:spcBef>
              <a:spcAft>
                <a:spcPct val="0"/>
              </a:spcAft>
              <a:defRPr sz="2400">
                <a:solidFill>
                  <a:schemeClr val="tx1"/>
                </a:solidFill>
                <a:latin typeface="Arial Narrow" charset="0"/>
                <a:ea typeface="Arial" charset="0"/>
                <a:cs typeface="Arial" charset="0"/>
              </a:defRPr>
            </a:lvl7pPr>
            <a:lvl8pPr marL="1371600" eaLnBrk="0" fontAlgn="base" hangingPunct="0">
              <a:spcBef>
                <a:spcPct val="0"/>
              </a:spcBef>
              <a:spcAft>
                <a:spcPct val="0"/>
              </a:spcAft>
              <a:defRPr sz="2400">
                <a:solidFill>
                  <a:schemeClr val="tx1"/>
                </a:solidFill>
                <a:latin typeface="Arial Narrow" charset="0"/>
                <a:ea typeface="Arial" charset="0"/>
                <a:cs typeface="Arial" charset="0"/>
              </a:defRPr>
            </a:lvl8pPr>
            <a:lvl9pPr marL="1828800" eaLnBrk="0" fontAlgn="base" hangingPunct="0">
              <a:spcBef>
                <a:spcPct val="0"/>
              </a:spcBef>
              <a:spcAft>
                <a:spcPct val="0"/>
              </a:spcAft>
              <a:defRPr sz="2400">
                <a:solidFill>
                  <a:schemeClr val="tx1"/>
                </a:solidFill>
                <a:latin typeface="Arial Narrow" charset="0"/>
                <a:ea typeface="Arial" charset="0"/>
                <a:cs typeface="Arial" charset="0"/>
              </a:defRPr>
            </a:lvl9pPr>
          </a:lstStyle>
          <a:p>
            <a:pPr eaLnBrk="1" hangingPunct="1"/>
            <a:fld id="{0A87C70B-B6D5-3943-A862-83365FBC246B}" type="slidenum">
              <a:rPr lang="en-US" sz="1200">
                <a:latin typeface="Arial" charset="0"/>
              </a:rPr>
              <a:pPr eaLnBrk="1" hangingPunct="1"/>
              <a:t>12</a:t>
            </a:fld>
            <a:endParaRPr lang="en-US" sz="1200">
              <a:latin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Narrow" charset="0"/>
                <a:ea typeface="ＭＳ Ｐゴシック" charset="0"/>
                <a:cs typeface="Arial" charset="0"/>
              </a:defRPr>
            </a:lvl1pPr>
            <a:lvl2pPr marL="37931725" indent="-37474525" eaLnBrk="0" hangingPunct="0">
              <a:defRPr sz="2400">
                <a:solidFill>
                  <a:schemeClr val="tx1"/>
                </a:solidFill>
                <a:latin typeface="Arial Narrow" charset="0"/>
                <a:ea typeface="Arial" charset="0"/>
                <a:cs typeface="Arial" charset="0"/>
              </a:defRPr>
            </a:lvl2pPr>
            <a:lvl3pPr eaLnBrk="0" hangingPunct="0">
              <a:defRPr sz="2400">
                <a:solidFill>
                  <a:schemeClr val="tx1"/>
                </a:solidFill>
                <a:latin typeface="Arial Narrow" charset="0"/>
                <a:ea typeface="Arial" charset="0"/>
                <a:cs typeface="Arial" charset="0"/>
              </a:defRPr>
            </a:lvl3pPr>
            <a:lvl4pPr eaLnBrk="0" hangingPunct="0">
              <a:defRPr sz="2400">
                <a:solidFill>
                  <a:schemeClr val="tx1"/>
                </a:solidFill>
                <a:latin typeface="Arial Narrow" charset="0"/>
                <a:ea typeface="Arial" charset="0"/>
                <a:cs typeface="Arial" charset="0"/>
              </a:defRPr>
            </a:lvl4pPr>
            <a:lvl5pPr eaLnBrk="0" hangingPunct="0">
              <a:defRPr sz="2400">
                <a:solidFill>
                  <a:schemeClr val="tx1"/>
                </a:solidFill>
                <a:latin typeface="Arial Narrow" charset="0"/>
                <a:ea typeface="Arial" charset="0"/>
                <a:cs typeface="Arial" charset="0"/>
              </a:defRPr>
            </a:lvl5pPr>
            <a:lvl6pPr marL="457200" eaLnBrk="0" fontAlgn="base" hangingPunct="0">
              <a:spcBef>
                <a:spcPct val="0"/>
              </a:spcBef>
              <a:spcAft>
                <a:spcPct val="0"/>
              </a:spcAft>
              <a:defRPr sz="2400">
                <a:solidFill>
                  <a:schemeClr val="tx1"/>
                </a:solidFill>
                <a:latin typeface="Arial Narrow" charset="0"/>
                <a:ea typeface="Arial" charset="0"/>
                <a:cs typeface="Arial" charset="0"/>
              </a:defRPr>
            </a:lvl6pPr>
            <a:lvl7pPr marL="914400" eaLnBrk="0" fontAlgn="base" hangingPunct="0">
              <a:spcBef>
                <a:spcPct val="0"/>
              </a:spcBef>
              <a:spcAft>
                <a:spcPct val="0"/>
              </a:spcAft>
              <a:defRPr sz="2400">
                <a:solidFill>
                  <a:schemeClr val="tx1"/>
                </a:solidFill>
                <a:latin typeface="Arial Narrow" charset="0"/>
                <a:ea typeface="Arial" charset="0"/>
                <a:cs typeface="Arial" charset="0"/>
              </a:defRPr>
            </a:lvl7pPr>
            <a:lvl8pPr marL="1371600" eaLnBrk="0" fontAlgn="base" hangingPunct="0">
              <a:spcBef>
                <a:spcPct val="0"/>
              </a:spcBef>
              <a:spcAft>
                <a:spcPct val="0"/>
              </a:spcAft>
              <a:defRPr sz="2400">
                <a:solidFill>
                  <a:schemeClr val="tx1"/>
                </a:solidFill>
                <a:latin typeface="Arial Narrow" charset="0"/>
                <a:ea typeface="Arial" charset="0"/>
                <a:cs typeface="Arial" charset="0"/>
              </a:defRPr>
            </a:lvl8pPr>
            <a:lvl9pPr marL="1828800" eaLnBrk="0" fontAlgn="base" hangingPunct="0">
              <a:spcBef>
                <a:spcPct val="0"/>
              </a:spcBef>
              <a:spcAft>
                <a:spcPct val="0"/>
              </a:spcAft>
              <a:defRPr sz="2400">
                <a:solidFill>
                  <a:schemeClr val="tx1"/>
                </a:solidFill>
                <a:latin typeface="Arial Narrow" charset="0"/>
                <a:ea typeface="Arial" charset="0"/>
                <a:cs typeface="Arial" charset="0"/>
              </a:defRPr>
            </a:lvl9pPr>
          </a:lstStyle>
          <a:p>
            <a:pPr eaLnBrk="1" hangingPunct="1"/>
            <a:fld id="{B5E0FB65-5E7F-B84D-A152-BA4B4E7F77A5}" type="slidenum">
              <a:rPr lang="en-US" sz="1200">
                <a:latin typeface="Arial" charset="0"/>
              </a:rPr>
              <a:pPr eaLnBrk="1" hangingPunct="1"/>
              <a:t>17</a:t>
            </a:fld>
            <a:endParaRPr lang="en-US" sz="1200">
              <a:latin typeface="Arial"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pPr>
              <a:defRPr/>
            </a:pPr>
            <a:endParaRPr lang="en-US"/>
          </a:p>
        </p:txBody>
      </p:sp>
      <p:sp>
        <p:nvSpPr>
          <p:cNvPr id="16" name="Slide Number Placeholder 15"/>
          <p:cNvSpPr>
            <a:spLocks noGrp="1"/>
          </p:cNvSpPr>
          <p:nvPr>
            <p:ph type="sldNum" sz="quarter" idx="11"/>
          </p:nvPr>
        </p:nvSpPr>
        <p:spPr/>
        <p:txBody>
          <a:bodyPr/>
          <a:lstStyle/>
          <a:p>
            <a:pPr>
              <a:defRPr/>
            </a:pPr>
            <a:fld id="{819DDDA5-7BE1-4F21-8851-E67EC5C489C3}" type="slidenum">
              <a:rPr lang="en-US" smtClean="0"/>
              <a:pPr>
                <a:defRPr/>
              </a:pPr>
              <a:t>‹#›</a:t>
            </a:fld>
            <a:endParaRPr lang="en-US"/>
          </a:p>
        </p:txBody>
      </p:sp>
      <p:sp>
        <p:nvSpPr>
          <p:cNvPr id="17" name="Footer Placeholder 16"/>
          <p:cNvSpPr>
            <a:spLocks noGrp="1"/>
          </p:cNvSpPr>
          <p:nvPr>
            <p:ph type="ftr" sz="quarter" idx="12"/>
          </p:nvPr>
        </p:nvSpPr>
        <p:spPr/>
        <p:txBody>
          <a:bodyPr/>
          <a:lstStyle/>
          <a:p>
            <a:pPr>
              <a:defRPr/>
            </a:pPr>
            <a:r>
              <a:rPr lang="en-US" smtClean="0"/>
              <a:t>Dr. Jonathan Moore (jonkim12000@yahoo.com)</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Dr. Jonathan Moore (jonkim12000@yahoo.com)</a:t>
            </a:r>
            <a:endParaRPr lang="en-US"/>
          </a:p>
        </p:txBody>
      </p:sp>
      <p:sp>
        <p:nvSpPr>
          <p:cNvPr id="6" name="Slide Number Placeholder 5"/>
          <p:cNvSpPr>
            <a:spLocks noGrp="1"/>
          </p:cNvSpPr>
          <p:nvPr>
            <p:ph type="sldNum" sz="quarter" idx="12"/>
          </p:nvPr>
        </p:nvSpPr>
        <p:spPr/>
        <p:txBody>
          <a:bodyPr/>
          <a:lstStyle/>
          <a:p>
            <a:pPr>
              <a:defRPr/>
            </a:pPr>
            <a:fld id="{9FC8EA73-7ADE-44C6-A58A-57DE8E24EB8B}"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Dr. Jonathan Moore (jonkim12000@yahoo.com)</a:t>
            </a:r>
            <a:endParaRPr lang="en-US"/>
          </a:p>
        </p:txBody>
      </p:sp>
      <p:sp>
        <p:nvSpPr>
          <p:cNvPr id="6" name="Slide Number Placeholder 5"/>
          <p:cNvSpPr>
            <a:spLocks noGrp="1"/>
          </p:cNvSpPr>
          <p:nvPr>
            <p:ph type="sldNum" sz="quarter" idx="12"/>
          </p:nvPr>
        </p:nvSpPr>
        <p:spPr/>
        <p:txBody>
          <a:bodyPr/>
          <a:lstStyle/>
          <a:p>
            <a:pPr>
              <a:defRPr/>
            </a:pPr>
            <a:fld id="{E4811F18-8D5C-4620-BB06-995AD84C3A61}"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pPr>
              <a:defRPr/>
            </a:pPr>
            <a:endParaRPr lang="en-US"/>
          </a:p>
        </p:txBody>
      </p:sp>
      <p:sp>
        <p:nvSpPr>
          <p:cNvPr id="15" name="Slide Number Placeholder 14"/>
          <p:cNvSpPr>
            <a:spLocks noGrp="1"/>
          </p:cNvSpPr>
          <p:nvPr>
            <p:ph type="sldNum" sz="quarter" idx="11"/>
          </p:nvPr>
        </p:nvSpPr>
        <p:spPr/>
        <p:txBody>
          <a:bodyPr/>
          <a:lstStyle/>
          <a:p>
            <a:pPr>
              <a:defRPr/>
            </a:pPr>
            <a:fld id="{25326171-3587-4D44-BD9D-A1D3F9A2F253}" type="slidenum">
              <a:rPr lang="en-US" smtClean="0"/>
              <a:pPr>
                <a:defRPr/>
              </a:pPr>
              <a:t>‹#›</a:t>
            </a:fld>
            <a:endParaRPr lang="en-US"/>
          </a:p>
        </p:txBody>
      </p:sp>
      <p:sp>
        <p:nvSpPr>
          <p:cNvPr id="16" name="Footer Placeholder 15"/>
          <p:cNvSpPr>
            <a:spLocks noGrp="1"/>
          </p:cNvSpPr>
          <p:nvPr>
            <p:ph type="ftr" sz="quarter" idx="12"/>
          </p:nvPr>
        </p:nvSpPr>
        <p:spPr/>
        <p:txBody>
          <a:bodyPr/>
          <a:lstStyle/>
          <a:p>
            <a:pPr>
              <a:defRPr/>
            </a:pPr>
            <a:r>
              <a:rPr lang="en-US" smtClean="0"/>
              <a:t>Dr. Jonathan Moore (jonkim12000@yahoo.com)</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pPr>
              <a:defRPr/>
            </a:pPr>
            <a:endParaRPr lang="en-US"/>
          </a:p>
        </p:txBody>
      </p:sp>
      <p:sp>
        <p:nvSpPr>
          <p:cNvPr id="13" name="Slide Number Placeholder 12"/>
          <p:cNvSpPr>
            <a:spLocks noGrp="1"/>
          </p:cNvSpPr>
          <p:nvPr>
            <p:ph type="sldNum" sz="quarter" idx="11"/>
          </p:nvPr>
        </p:nvSpPr>
        <p:spPr/>
        <p:txBody>
          <a:bodyPr/>
          <a:lstStyle/>
          <a:p>
            <a:pPr>
              <a:defRPr/>
            </a:pPr>
            <a:fld id="{D347AEBE-9C31-4D47-BC16-A5F06F386491}" type="slidenum">
              <a:rPr lang="en-US" smtClean="0"/>
              <a:pPr>
                <a:defRPr/>
              </a:pPr>
              <a:t>‹#›</a:t>
            </a:fld>
            <a:endParaRPr lang="en-US"/>
          </a:p>
        </p:txBody>
      </p:sp>
      <p:sp>
        <p:nvSpPr>
          <p:cNvPr id="14" name="Footer Placeholder 13"/>
          <p:cNvSpPr>
            <a:spLocks noGrp="1"/>
          </p:cNvSpPr>
          <p:nvPr>
            <p:ph type="ftr" sz="quarter" idx="12"/>
          </p:nvPr>
        </p:nvSpPr>
        <p:spPr/>
        <p:txBody>
          <a:bodyPr/>
          <a:lstStyle/>
          <a:p>
            <a:pPr>
              <a:defRPr/>
            </a:pPr>
            <a:r>
              <a:rPr lang="en-US" smtClean="0"/>
              <a:t>Dr. Jonathan Moore (jonkim12000@yahoo.com)</a:t>
            </a:r>
            <a:endParaRPr lang="en-US"/>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pPr>
              <a:defRPr/>
            </a:pPr>
            <a:endParaRPr lang="en-US"/>
          </a:p>
        </p:txBody>
      </p:sp>
      <p:sp>
        <p:nvSpPr>
          <p:cNvPr id="9" name="Slide Number Placeholder 8"/>
          <p:cNvSpPr>
            <a:spLocks noGrp="1"/>
          </p:cNvSpPr>
          <p:nvPr>
            <p:ph type="sldNum" sz="quarter" idx="11"/>
          </p:nvPr>
        </p:nvSpPr>
        <p:spPr/>
        <p:txBody>
          <a:bodyPr/>
          <a:lstStyle/>
          <a:p>
            <a:pPr>
              <a:defRPr/>
            </a:pPr>
            <a:fld id="{BF0CC977-6304-45E6-AE69-A4FF44625581}" type="slidenum">
              <a:rPr lang="en-US" smtClean="0"/>
              <a:pPr>
                <a:defRPr/>
              </a:pPr>
              <a:t>‹#›</a:t>
            </a:fld>
            <a:endParaRPr lang="en-US"/>
          </a:p>
        </p:txBody>
      </p:sp>
      <p:sp>
        <p:nvSpPr>
          <p:cNvPr id="10" name="Footer Placeholder 9"/>
          <p:cNvSpPr>
            <a:spLocks noGrp="1"/>
          </p:cNvSpPr>
          <p:nvPr>
            <p:ph type="ftr" sz="quarter" idx="12"/>
          </p:nvPr>
        </p:nvSpPr>
        <p:spPr/>
        <p:txBody>
          <a:bodyPr/>
          <a:lstStyle/>
          <a:p>
            <a:pPr>
              <a:defRPr/>
            </a:pPr>
            <a:r>
              <a:rPr lang="en-US" smtClean="0"/>
              <a:t>Dr. Jonathan Moore (jonkim12000@yahoo.com)</a:t>
            </a:r>
            <a:endParaRPr lang="en-US"/>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pPr>
              <a:defRPr/>
            </a:pPr>
            <a:endParaRPr lang="en-US"/>
          </a:p>
        </p:txBody>
      </p:sp>
      <p:sp>
        <p:nvSpPr>
          <p:cNvPr id="15" name="Slide Number Placeholder 14"/>
          <p:cNvSpPr>
            <a:spLocks noGrp="1"/>
          </p:cNvSpPr>
          <p:nvPr>
            <p:ph type="sldNum" sz="quarter" idx="11"/>
          </p:nvPr>
        </p:nvSpPr>
        <p:spPr/>
        <p:txBody>
          <a:bodyPr/>
          <a:lstStyle/>
          <a:p>
            <a:pPr>
              <a:defRPr/>
            </a:pPr>
            <a:fld id="{B7BD4098-95AC-42F7-BB6A-47F2D1F563A2}" type="slidenum">
              <a:rPr lang="en-US" smtClean="0"/>
              <a:pPr>
                <a:defRPr/>
              </a:pPr>
              <a:t>‹#›</a:t>
            </a:fld>
            <a:endParaRPr lang="en-US"/>
          </a:p>
        </p:txBody>
      </p:sp>
      <p:sp>
        <p:nvSpPr>
          <p:cNvPr id="16" name="Footer Placeholder 15"/>
          <p:cNvSpPr>
            <a:spLocks noGrp="1"/>
          </p:cNvSpPr>
          <p:nvPr>
            <p:ph type="ftr" sz="quarter" idx="12"/>
          </p:nvPr>
        </p:nvSpPr>
        <p:spPr/>
        <p:txBody>
          <a:bodyPr/>
          <a:lstStyle/>
          <a:p>
            <a:pPr>
              <a:defRPr/>
            </a:pPr>
            <a:r>
              <a:rPr lang="en-US" smtClean="0"/>
              <a:t>Dr. Jonathan Moore (jonkim12000@yahoo.com)</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Slide Number Placeholder 7"/>
          <p:cNvSpPr>
            <a:spLocks noGrp="1"/>
          </p:cNvSpPr>
          <p:nvPr>
            <p:ph type="sldNum" sz="quarter" idx="11"/>
          </p:nvPr>
        </p:nvSpPr>
        <p:spPr/>
        <p:txBody>
          <a:bodyPr/>
          <a:lstStyle/>
          <a:p>
            <a:pPr>
              <a:defRPr/>
            </a:pPr>
            <a:fld id="{A447B6C0-543B-4C12-891E-14FCA3AA6FBB}" type="slidenum">
              <a:rPr lang="en-US" smtClean="0"/>
              <a:pPr>
                <a:defRPr/>
              </a:pPr>
              <a:t>‹#›</a:t>
            </a:fld>
            <a:endParaRPr lang="en-US"/>
          </a:p>
        </p:txBody>
      </p:sp>
      <p:sp>
        <p:nvSpPr>
          <p:cNvPr id="9" name="Footer Placeholder 8"/>
          <p:cNvSpPr>
            <a:spLocks noGrp="1"/>
          </p:cNvSpPr>
          <p:nvPr>
            <p:ph type="ftr" sz="quarter" idx="12"/>
          </p:nvPr>
        </p:nvSpPr>
        <p:spPr/>
        <p:txBody>
          <a:bodyPr/>
          <a:lstStyle/>
          <a:p>
            <a:pPr>
              <a:defRPr/>
            </a:pPr>
            <a:r>
              <a:rPr lang="en-US" smtClean="0"/>
              <a:t>Dr. Jonathan Moore (jonkim12000@yahoo.com)</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Slide Number Placeholder 5"/>
          <p:cNvSpPr>
            <a:spLocks noGrp="1"/>
          </p:cNvSpPr>
          <p:nvPr>
            <p:ph type="sldNum" sz="quarter" idx="11"/>
          </p:nvPr>
        </p:nvSpPr>
        <p:spPr/>
        <p:txBody>
          <a:bodyPr/>
          <a:lstStyle/>
          <a:p>
            <a:pPr>
              <a:defRPr/>
            </a:pPr>
            <a:fld id="{D26C6978-3F47-4D5B-ACF4-3C289E18EDDD}" type="slidenum">
              <a:rPr lang="en-US" smtClean="0"/>
              <a:pPr>
                <a:defRPr/>
              </a:pPr>
              <a:t>‹#›</a:t>
            </a:fld>
            <a:endParaRPr lang="en-US"/>
          </a:p>
        </p:txBody>
      </p:sp>
      <p:sp>
        <p:nvSpPr>
          <p:cNvPr id="7" name="Footer Placeholder 6"/>
          <p:cNvSpPr>
            <a:spLocks noGrp="1"/>
          </p:cNvSpPr>
          <p:nvPr>
            <p:ph type="ftr" sz="quarter" idx="12"/>
          </p:nvPr>
        </p:nvSpPr>
        <p:spPr/>
        <p:txBody>
          <a:bodyPr/>
          <a:lstStyle/>
          <a:p>
            <a:pPr>
              <a:defRPr/>
            </a:pPr>
            <a:r>
              <a:rPr lang="en-US" smtClean="0"/>
              <a:t>Dr. Jonathan Moore (jonkim12000@yahoo.com)</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pPr>
              <a:defRPr/>
            </a:pPr>
            <a:endParaRPr lang="en-US"/>
          </a:p>
        </p:txBody>
      </p:sp>
      <p:sp>
        <p:nvSpPr>
          <p:cNvPr id="16" name="Slide Number Placeholder 15"/>
          <p:cNvSpPr>
            <a:spLocks noGrp="1"/>
          </p:cNvSpPr>
          <p:nvPr>
            <p:ph type="sldNum" sz="quarter" idx="11"/>
          </p:nvPr>
        </p:nvSpPr>
        <p:spPr/>
        <p:txBody>
          <a:bodyPr/>
          <a:lstStyle/>
          <a:p>
            <a:pPr>
              <a:defRPr/>
            </a:pPr>
            <a:fld id="{8300B0A6-19B3-4759-8ADA-E2D1FD6CEFC8}" type="slidenum">
              <a:rPr lang="en-US" smtClean="0"/>
              <a:pPr>
                <a:defRPr/>
              </a:pPr>
              <a:t>‹#›</a:t>
            </a:fld>
            <a:endParaRPr lang="en-US"/>
          </a:p>
        </p:txBody>
      </p:sp>
      <p:sp>
        <p:nvSpPr>
          <p:cNvPr id="17" name="Footer Placeholder 16"/>
          <p:cNvSpPr>
            <a:spLocks noGrp="1"/>
          </p:cNvSpPr>
          <p:nvPr>
            <p:ph type="ftr" sz="quarter" idx="12"/>
          </p:nvPr>
        </p:nvSpPr>
        <p:spPr/>
        <p:txBody>
          <a:bodyPr/>
          <a:lstStyle/>
          <a:p>
            <a:pPr>
              <a:defRPr/>
            </a:pPr>
            <a:r>
              <a:rPr lang="en-US" smtClean="0"/>
              <a:t>Dr. Jonathan Moore (jonkim12000@yahoo.com)</a:t>
            </a:r>
            <a:endParaRPr lang="en-US"/>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pPr>
              <a:defRPr/>
            </a:pPr>
            <a:endParaRPr lang="en-US"/>
          </a:p>
        </p:txBody>
      </p:sp>
      <p:sp>
        <p:nvSpPr>
          <p:cNvPr id="14" name="Slide Number Placeholder 13"/>
          <p:cNvSpPr>
            <a:spLocks noGrp="1"/>
          </p:cNvSpPr>
          <p:nvPr>
            <p:ph type="sldNum" sz="quarter" idx="11"/>
          </p:nvPr>
        </p:nvSpPr>
        <p:spPr/>
        <p:txBody>
          <a:bodyPr/>
          <a:lstStyle/>
          <a:p>
            <a:pPr>
              <a:defRPr/>
            </a:pPr>
            <a:fld id="{BFAC1B78-6DC4-4E6D-9EEA-18926AAA666F}" type="slidenum">
              <a:rPr lang="en-US" smtClean="0"/>
              <a:pPr>
                <a:defRPr/>
              </a:pPr>
              <a:t>‹#›</a:t>
            </a:fld>
            <a:endParaRPr lang="en-US"/>
          </a:p>
        </p:txBody>
      </p:sp>
      <p:sp>
        <p:nvSpPr>
          <p:cNvPr id="15" name="Footer Placeholder 14"/>
          <p:cNvSpPr>
            <a:spLocks noGrp="1"/>
          </p:cNvSpPr>
          <p:nvPr>
            <p:ph type="ftr" sz="quarter" idx="12"/>
          </p:nvPr>
        </p:nvSpPr>
        <p:spPr/>
        <p:txBody>
          <a:bodyPr/>
          <a:lstStyle/>
          <a:p>
            <a:pPr>
              <a:defRPr/>
            </a:pPr>
            <a:r>
              <a:rPr lang="en-US" smtClean="0"/>
              <a:t>Dr. Jonathan Moore (jonkim12000@yahoo.com)</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pPr>
              <a:defRPr/>
            </a:pPr>
            <a:endParaRPr lang="en-US"/>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pPr>
              <a:defRPr/>
            </a:pPr>
            <a:r>
              <a:rPr lang="en-US" smtClean="0"/>
              <a:t>Dr. Jonathan Moore (jonkim12000@yahoo.com)</a:t>
            </a:r>
            <a:endParaRPr lang="en-US"/>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pPr>
              <a:defRPr/>
            </a:pPr>
            <a:fld id="{AD7443A5-CF18-4171-A292-9DB93031EFBF}"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gi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11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79.wmf"/><Relationship Id="rId5" Type="http://schemas.openxmlformats.org/officeDocument/2006/relationships/oleObject" Target="../embeddings/oleObject6.bin"/><Relationship Id="rId4" Type="http://schemas.openxmlformats.org/officeDocument/2006/relationships/slide" Target="slide2.xml"/></Relationships>
</file>

<file path=ppt/slides/_rels/slide11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79.wmf"/><Relationship Id="rId5" Type="http://schemas.openxmlformats.org/officeDocument/2006/relationships/oleObject" Target="../embeddings/oleObject7.bin"/><Relationship Id="rId4" Type="http://schemas.openxmlformats.org/officeDocument/2006/relationships/slide" Target="slide2.xml"/></Relationships>
</file>

<file path=ppt/slides/_rels/slide14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5.emf"/><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6.emf"/><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7.emf"/><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8.emf"/><Relationship Id="rId4" Type="http://schemas.openxmlformats.org/officeDocument/2006/relationships/oleObject" Target="../embeddings/oleObject5.bin"/></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Dee\Desktop\Erika\Precept\isaiahscrollmovie.avi" TargetMode="External"/><Relationship Id="rId1" Type="http://schemas.microsoft.com/office/2007/relationships/media" Target="file:///C:\Documents%20and%20Settings\Dee\Desktop\Erika\Precept\isaiahscrollmovie.avi" TargetMode="External"/><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9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58000"/>
          </a:xfrm>
          <a:prstGeom prst="rect">
            <a:avLst/>
          </a:prstGeom>
        </p:spPr>
      </p:pic>
      <p:sp>
        <p:nvSpPr>
          <p:cNvPr id="14338" name="Rectangle 2"/>
          <p:cNvSpPr>
            <a:spLocks noGrp="1" noChangeArrowheads="1"/>
          </p:cNvSpPr>
          <p:nvPr>
            <p:ph type="title"/>
          </p:nvPr>
        </p:nvSpPr>
        <p:spPr>
          <a:xfrm>
            <a:off x="609600" y="3733800"/>
            <a:ext cx="7543800" cy="914400"/>
          </a:xfrm>
        </p:spPr>
        <p:txBody>
          <a:bodyPr/>
          <a:lstStyle/>
          <a:p>
            <a:r>
              <a:rPr lang="en-US" dirty="0" smtClean="0"/>
              <a:t>Archeology of the Bible in an Enlightened Age Part 1</a:t>
            </a:r>
            <a:br>
              <a:rPr lang="en-US" dirty="0" smtClean="0"/>
            </a:br>
            <a:r>
              <a:rPr lang="en-US" dirty="0" smtClean="0"/>
              <a:t>(New Testament)</a:t>
            </a:r>
            <a:br>
              <a:rPr lang="en-US" dirty="0" smtClean="0"/>
            </a:br>
            <a:endParaRPr lang="en-US" dirty="0"/>
          </a:p>
        </p:txBody>
      </p:sp>
      <p:sp>
        <p:nvSpPr>
          <p:cNvPr id="5" name="TextBox 4"/>
          <p:cNvSpPr txBox="1"/>
          <p:nvPr/>
        </p:nvSpPr>
        <p:spPr>
          <a:xfrm>
            <a:off x="1676400" y="5181600"/>
            <a:ext cx="5105400" cy="461665"/>
          </a:xfrm>
          <a:prstGeom prst="rect">
            <a:avLst/>
          </a:prstGeom>
          <a:noFill/>
        </p:spPr>
        <p:txBody>
          <a:bodyPr wrap="square" rtlCol="0">
            <a:spAutoFit/>
          </a:bodyPr>
          <a:lstStyle/>
          <a:p>
            <a:r>
              <a:rPr lang="en-US" dirty="0" smtClean="0"/>
              <a:t>Jonathan Moore DPM, MS, MA</a:t>
            </a: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8606917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p:cNvSpPr>
            <a:spLocks noGrp="1"/>
          </p:cNvSpPr>
          <p:nvPr>
            <p:ph idx="1"/>
          </p:nvPr>
        </p:nvSpPr>
        <p:spPr>
          <a:xfrm>
            <a:off x="762000" y="2209800"/>
            <a:ext cx="7239000" cy="4114800"/>
          </a:xfrm>
        </p:spPr>
        <p:txBody>
          <a:bodyPr>
            <a:normAutofit fontScale="92500" lnSpcReduction="20000"/>
          </a:bodyPr>
          <a:lstStyle/>
          <a:p>
            <a:r>
              <a:rPr lang="en-US" sz="3200" dirty="0" smtClean="0"/>
              <a:t>Postmodernism denies ABSOLUTE TRUTH and ABSOLUTE MORALS</a:t>
            </a:r>
          </a:p>
          <a:p>
            <a:r>
              <a:rPr lang="en-US" sz="3200" dirty="0" smtClean="0"/>
              <a:t>It works to destroy the FOUNDATIONAL BELIEFS and MORAL VALUES of prominent structures in our society – especially CHRISTIANITY</a:t>
            </a:r>
          </a:p>
          <a:p>
            <a:r>
              <a:rPr lang="en-US" sz="3200" dirty="0" smtClean="0"/>
              <a:t>Postmodernism wants to banish Christianity (undermine it) because of its claims of exclusivity</a:t>
            </a:r>
            <a:r>
              <a:rPr lang="en-US" dirty="0" smtClean="0"/>
              <a:t>	</a:t>
            </a:r>
            <a:endParaRPr lang="en-US" dirty="0"/>
          </a:p>
        </p:txBody>
      </p:sp>
      <p:sp>
        <p:nvSpPr>
          <p:cNvPr id="2" name="Title 1"/>
          <p:cNvSpPr>
            <a:spLocks noGrp="1"/>
          </p:cNvSpPr>
          <p:nvPr>
            <p:ph type="title"/>
          </p:nvPr>
        </p:nvSpPr>
        <p:spPr>
          <a:xfrm>
            <a:off x="304800" y="1371600"/>
            <a:ext cx="7543800" cy="914400"/>
          </a:xfrm>
        </p:spPr>
        <p:txBody>
          <a:bodyPr/>
          <a:lstStyle/>
          <a:p>
            <a:r>
              <a:rPr lang="en-US" dirty="0" smtClean="0"/>
              <a:t>Postmodernism defined/described</a:t>
            </a:r>
          </a:p>
        </p:txBody>
      </p:sp>
      <p:sp>
        <p:nvSpPr>
          <p:cNvPr id="3" name="Footer Placeholder 2"/>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52927778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1524000" y="25400"/>
            <a:ext cx="6096000" cy="3657599"/>
          </a:xfrm>
        </p:spPr>
        <p:txBody>
          <a:bodyPr/>
          <a:lstStyle/>
          <a:p>
            <a:pPr eaLnBrk="1" hangingPunct="1">
              <a:defRPr/>
            </a:pPr>
            <a:r>
              <a:rPr lang="en-US" dirty="0" smtClean="0">
                <a:solidFill>
                  <a:srgbClr val="FFFFFF"/>
                </a:solidFill>
                <a:cs typeface="+mn-cs"/>
              </a:rPr>
              <a:t>The Bible said that Jesus was buried in a tomb that had a circular stone as</a:t>
            </a:r>
            <a:r>
              <a:rPr lang="ja-JP" altLang="en-US" dirty="0" smtClean="0">
                <a:solidFill>
                  <a:srgbClr val="FFFFFF"/>
                </a:solidFill>
                <a:latin typeface="Arial"/>
                <a:cs typeface="+mn-cs"/>
              </a:rPr>
              <a:t>“</a:t>
            </a:r>
            <a:r>
              <a:rPr lang="en-US" dirty="0" smtClean="0">
                <a:solidFill>
                  <a:srgbClr val="FFFFFF"/>
                </a:solidFill>
                <a:cs typeface="+mn-cs"/>
              </a:rPr>
              <a:t>door</a:t>
            </a:r>
            <a:r>
              <a:rPr lang="ja-JP" altLang="en-US" dirty="0" smtClean="0">
                <a:solidFill>
                  <a:srgbClr val="FFFFFF"/>
                </a:solidFill>
                <a:latin typeface="Arial"/>
                <a:cs typeface="+mn-cs"/>
              </a:rPr>
              <a:t>”</a:t>
            </a:r>
            <a:endParaRPr lang="en-US" dirty="0" smtClean="0">
              <a:solidFill>
                <a:srgbClr val="FFFFFF"/>
              </a:solidFill>
              <a:cs typeface="+mn-cs"/>
            </a:endParaRPr>
          </a:p>
        </p:txBody>
      </p:sp>
      <p:sp>
        <p:nvSpPr>
          <p:cNvPr id="20482" name="Rectangle 2"/>
          <p:cNvSpPr>
            <a:spLocks noGrp="1" noChangeArrowheads="1"/>
          </p:cNvSpPr>
          <p:nvPr>
            <p:ph type="title"/>
          </p:nvPr>
        </p:nvSpPr>
        <p:spPr>
          <a:xfrm>
            <a:off x="762000" y="533400"/>
            <a:ext cx="7543800" cy="914400"/>
          </a:xfrm>
        </p:spPr>
        <p:txBody>
          <a:bodyPr/>
          <a:lstStyle/>
          <a:p>
            <a:pPr eaLnBrk="1" hangingPunct="1">
              <a:defRPr/>
            </a:pPr>
            <a:r>
              <a:rPr lang="en-US" smtClean="0">
                <a:cs typeface="+mj-cs"/>
              </a:rPr>
              <a:t>Rolling Stone burial tombs</a:t>
            </a:r>
          </a:p>
        </p:txBody>
      </p:sp>
      <p:pic>
        <p:nvPicPr>
          <p:cNvPr id="20484" name="Picture 4" descr="C:\tmp\rolling-stone-tom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24200" y="2514600"/>
            <a:ext cx="54864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762000" y="3048000"/>
            <a:ext cx="23622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800" dirty="0">
                <a:solidFill>
                  <a:srgbClr val="FFFFFF"/>
                </a:solidFill>
                <a:cs typeface="+mn-cs"/>
              </a:rPr>
              <a:t>They found many of these rolling stone tomb just outside Jerusalem..</a:t>
            </a:r>
            <a:r>
              <a:rPr lang="en-US" sz="2800" dirty="0">
                <a:cs typeface="+mn-cs"/>
              </a:rPr>
              <a:t>.</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999822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dissolve">
                                      <p:cBhvr>
                                        <p:cTn id="7" dur="500"/>
                                        <p:tgtEl>
                                          <p:spTgt spid="20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dissolve">
                                      <p:cBhvr>
                                        <p:cTn id="12" dur="500"/>
                                        <p:tgtEl>
                                          <p:spTgt spid="204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484"/>
                                        </p:tgtEl>
                                        <p:attrNameLst>
                                          <p:attrName>style.visibility</p:attrName>
                                        </p:attrNameLst>
                                      </p:cBhvr>
                                      <p:to>
                                        <p:strVal val="visible"/>
                                      </p:to>
                                    </p:set>
                                    <p:animEffect transition="in" filter="dissolve">
                                      <p:cBhvr>
                                        <p:cTn id="17"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P spid="20485"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52400"/>
            <a:ext cx="7543800" cy="914400"/>
          </a:xfrm>
        </p:spPr>
        <p:txBody>
          <a:bodyPr/>
          <a:lstStyle/>
          <a:p>
            <a:r>
              <a:rPr lang="en-US" dirty="0" smtClean="0"/>
              <a:t>Herod’s Family Tomb</a:t>
            </a:r>
            <a:endParaRPr lang="en-US" dirty="0"/>
          </a:p>
        </p:txBody>
      </p:sp>
      <p:pic>
        <p:nvPicPr>
          <p:cNvPr id="8" name="Picture 7" descr="DSC_042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6800" y="1828800"/>
            <a:ext cx="6705600" cy="4441372"/>
          </a:xfrm>
          <a:prstGeom prst="rect">
            <a:avLst/>
          </a:prstGeom>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43643983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_042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66079"/>
            <a:ext cx="8686800" cy="5753595"/>
          </a:xfrm>
          <a:prstGeom prst="rect">
            <a:avLst/>
          </a:prstGeom>
        </p:spPr>
      </p:pic>
      <p:sp>
        <p:nvSpPr>
          <p:cNvPr id="7" name="Footer Placeholder 6"/>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8489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_042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447800"/>
            <a:ext cx="7938247" cy="5257800"/>
          </a:xfrm>
          <a:prstGeom prst="rect">
            <a:avLst/>
          </a:prstGeom>
        </p:spPr>
      </p:pic>
      <p:sp>
        <p:nvSpPr>
          <p:cNvPr id="7" name="Footer Placeholder 6"/>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01056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381000" y="1447800"/>
            <a:ext cx="7924800" cy="6096000"/>
          </a:xfrm>
        </p:spPr>
        <p:txBody>
          <a:bodyPr/>
          <a:lstStyle/>
          <a:p>
            <a:pPr eaLnBrk="1" hangingPunct="1">
              <a:defRPr/>
            </a:pPr>
            <a:r>
              <a:rPr lang="en-US" dirty="0" smtClean="0">
                <a:solidFill>
                  <a:srgbClr val="FFFFFF"/>
                </a:solidFill>
                <a:cs typeface="+mn-cs"/>
              </a:rPr>
              <a:t>Skeptics once had doubted that crucifixion was ever used – they deemed it too cruel</a:t>
            </a:r>
          </a:p>
          <a:p>
            <a:pPr eaLnBrk="1" hangingPunct="1">
              <a:defRPr/>
            </a:pPr>
            <a:r>
              <a:rPr lang="en-US" dirty="0" smtClean="0">
                <a:solidFill>
                  <a:srgbClr val="FFFFFF"/>
                </a:solidFill>
                <a:cs typeface="+mn-cs"/>
              </a:rPr>
              <a:t>They found these remains in a ossuary (Jewish burial box) dated around 100 A.D.:</a:t>
            </a:r>
          </a:p>
          <a:p>
            <a:pPr eaLnBrk="1" hangingPunct="1">
              <a:defRPr/>
            </a:pPr>
            <a:endParaRPr lang="en-US" dirty="0" smtClean="0">
              <a:solidFill>
                <a:srgbClr val="FFFFFF"/>
              </a:solidFill>
              <a:cs typeface="+mn-cs"/>
            </a:endParaRPr>
          </a:p>
          <a:p>
            <a:pPr eaLnBrk="1" hangingPunct="1">
              <a:defRPr/>
            </a:pPr>
            <a:endParaRPr lang="en-US" dirty="0" smtClean="0">
              <a:solidFill>
                <a:srgbClr val="FFFFFF"/>
              </a:solidFill>
              <a:cs typeface="+mn-cs"/>
            </a:endParaRPr>
          </a:p>
          <a:p>
            <a:pPr eaLnBrk="1" hangingPunct="1">
              <a:defRPr/>
            </a:pPr>
            <a:endParaRPr lang="en-US" dirty="0" smtClean="0">
              <a:solidFill>
                <a:srgbClr val="FFFFFF"/>
              </a:solidFill>
              <a:cs typeface="+mn-cs"/>
            </a:endParaRPr>
          </a:p>
          <a:p>
            <a:pPr eaLnBrk="1" hangingPunct="1">
              <a:defRPr/>
            </a:pPr>
            <a:endParaRPr lang="en-US" dirty="0" smtClean="0">
              <a:solidFill>
                <a:srgbClr val="FFFFFF"/>
              </a:solidFill>
              <a:cs typeface="+mn-cs"/>
            </a:endParaRPr>
          </a:p>
        </p:txBody>
      </p:sp>
      <p:sp>
        <p:nvSpPr>
          <p:cNvPr id="21506" name="Rectangle 2"/>
          <p:cNvSpPr>
            <a:spLocks noGrp="1" noChangeArrowheads="1"/>
          </p:cNvSpPr>
          <p:nvPr>
            <p:ph type="title"/>
          </p:nvPr>
        </p:nvSpPr>
        <p:spPr>
          <a:xfrm>
            <a:off x="762000" y="152400"/>
            <a:ext cx="7543800" cy="914400"/>
          </a:xfrm>
        </p:spPr>
        <p:txBody>
          <a:bodyPr/>
          <a:lstStyle/>
          <a:p>
            <a:pPr eaLnBrk="1" hangingPunct="1">
              <a:defRPr/>
            </a:pPr>
            <a:r>
              <a:rPr lang="en-US" dirty="0" smtClean="0">
                <a:cs typeface="+mj-cs"/>
              </a:rPr>
              <a:t>Crucifixion</a:t>
            </a:r>
          </a:p>
        </p:txBody>
      </p:sp>
      <p:pic>
        <p:nvPicPr>
          <p:cNvPr id="21508" name="Picture 4" descr="C:\tmp\crosshee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4400" y="228600"/>
            <a:ext cx="2209800" cy="269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457200" y="4724400"/>
            <a:ext cx="74676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buClr>
                <a:schemeClr val="accent1"/>
              </a:buClr>
              <a:defRPr/>
            </a:pPr>
            <a:r>
              <a:rPr lang="en-US" dirty="0">
                <a:latin typeface="Tahoma" charset="0"/>
                <a:cs typeface="+mn-cs"/>
              </a:rPr>
              <a:t>The </a:t>
            </a:r>
            <a:r>
              <a:rPr lang="en-US" dirty="0">
                <a:solidFill>
                  <a:srgbClr val="FF0000"/>
                </a:solidFill>
                <a:latin typeface="Tahoma" charset="0"/>
                <a:cs typeface="+mn-cs"/>
              </a:rPr>
              <a:t>nail was stuck</a:t>
            </a:r>
            <a:r>
              <a:rPr lang="en-US" dirty="0">
                <a:latin typeface="Tahoma" charset="0"/>
                <a:cs typeface="+mn-cs"/>
              </a:rPr>
              <a:t> and </a:t>
            </a:r>
            <a:r>
              <a:rPr lang="en-US" dirty="0" smtClean="0">
                <a:latin typeface="Tahoma" charset="0"/>
                <a:cs typeface="+mn-cs"/>
              </a:rPr>
              <a:t>can</a:t>
            </a:r>
            <a:r>
              <a:rPr lang="en-US" dirty="0" smtClean="0">
                <a:latin typeface="Arial"/>
              </a:rPr>
              <a:t>’</a:t>
            </a:r>
            <a:r>
              <a:rPr lang="en-US" dirty="0" smtClean="0">
                <a:latin typeface="Tahoma" charset="0"/>
                <a:cs typeface="+mn-cs"/>
              </a:rPr>
              <a:t>t </a:t>
            </a:r>
            <a:r>
              <a:rPr lang="en-US" dirty="0">
                <a:latin typeface="Tahoma" charset="0"/>
                <a:cs typeface="+mn-cs"/>
              </a:rPr>
              <a:t>be pull away – they saw away the wood of the cross to take the body down</a:t>
            </a:r>
          </a:p>
          <a:p>
            <a:pPr>
              <a:defRPr/>
            </a:pPr>
            <a:endParaRPr lang="en-US" sz="2000" dirty="0">
              <a:cs typeface="+mn-cs"/>
            </a:endParaRP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463456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dissolve">
                                      <p:cBhvr>
                                        <p:cTn id="12" dur="500"/>
                                        <p:tgtEl>
                                          <p:spTgt spid="215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1508"/>
                                        </p:tgtEl>
                                        <p:attrNameLst>
                                          <p:attrName>style.visibility</p:attrName>
                                        </p:attrNameLst>
                                      </p:cBhvr>
                                      <p:to>
                                        <p:strVal val="visible"/>
                                      </p:to>
                                    </p:set>
                                    <p:animEffect transition="in" filter="dissolve">
                                      <p:cBhvr>
                                        <p:cTn id="17" dur="500"/>
                                        <p:tgtEl>
                                          <p:spTgt spid="215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509"/>
                                        </p:tgtEl>
                                        <p:attrNameLst>
                                          <p:attrName>style.visibility</p:attrName>
                                        </p:attrNameLst>
                                      </p:cBhvr>
                                      <p:to>
                                        <p:strVal val="visible"/>
                                      </p:to>
                                    </p:set>
                                    <p:animEffect transition="in" filter="dissolve">
                                      <p:cBhvr>
                                        <p:cTn id="22"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utoUpdateAnimBg="0"/>
      <p:bldP spid="21509"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57200"/>
            <a:ext cx="8610600" cy="914400"/>
          </a:xfrm>
        </p:spPr>
        <p:txBody>
          <a:bodyPr/>
          <a:lstStyle/>
          <a:p>
            <a:r>
              <a:rPr lang="en-US" sz="3600" dirty="0" smtClean="0"/>
              <a:t>The Church of the Holy </a:t>
            </a:r>
            <a:r>
              <a:rPr lang="en-US" sz="3600" dirty="0" err="1" smtClean="0"/>
              <a:t>Sepulchre</a:t>
            </a:r>
            <a:endParaRPr lang="en-US" sz="3600" dirty="0"/>
          </a:p>
        </p:txBody>
      </p:sp>
      <p:pic>
        <p:nvPicPr>
          <p:cNvPr id="6" name="Picture 5" descr="Fig 1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24000"/>
            <a:ext cx="4114800" cy="5334000"/>
          </a:xfrm>
          <a:prstGeom prst="rect">
            <a:avLst/>
          </a:prstGeom>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3479171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 1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800" y="1219200"/>
            <a:ext cx="7228671" cy="5517886"/>
          </a:xfrm>
          <a:prstGeom prst="rect">
            <a:avLst/>
          </a:prstGeom>
        </p:spPr>
      </p:pic>
      <p:sp>
        <p:nvSpPr>
          <p:cNvPr id="7" name="Footer Placeholder 6"/>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94759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 12b.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4400" y="82635"/>
            <a:ext cx="7086600" cy="3811016"/>
          </a:xfrm>
          <a:prstGeom prst="rect">
            <a:avLst/>
          </a:prstGeom>
        </p:spPr>
      </p:pic>
      <p:pic>
        <p:nvPicPr>
          <p:cNvPr id="7" name="Picture 6" descr="Fig 13.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52" y="4572000"/>
            <a:ext cx="8756748" cy="2042574"/>
          </a:xfrm>
          <a:prstGeom prst="rect">
            <a:avLst/>
          </a:prstGeom>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5358916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 12c.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4648200"/>
            <a:ext cx="8022981" cy="1854200"/>
          </a:xfrm>
          <a:prstGeom prst="rect">
            <a:avLst/>
          </a:prstGeom>
        </p:spPr>
      </p:pic>
      <p:pic>
        <p:nvPicPr>
          <p:cNvPr id="6" name="Picture 5" descr="Fig 12.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0" y="27039"/>
            <a:ext cx="6775048" cy="4316361"/>
          </a:xfrm>
          <a:prstGeom prst="rect">
            <a:avLst/>
          </a:prstGeom>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3766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mbs-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 y="1143000"/>
            <a:ext cx="7620000" cy="5715000"/>
          </a:xfrm>
          <a:prstGeom prst="rect">
            <a:avLst/>
          </a:prstGeom>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31732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5059" name="Rectangle 2"/>
          <p:cNvSpPr>
            <a:spLocks noGrp="1" noChangeArrowheads="1"/>
          </p:cNvSpPr>
          <p:nvPr>
            <p:ph type="body" idx="1"/>
          </p:nvPr>
        </p:nvSpPr>
        <p:spPr>
          <a:xfrm>
            <a:off x="457200" y="1219200"/>
            <a:ext cx="8001000" cy="3962399"/>
          </a:xfrm>
        </p:spPr>
        <p:txBody>
          <a:bodyPr>
            <a:noAutofit/>
          </a:bodyPr>
          <a:lstStyle/>
          <a:p>
            <a:r>
              <a:rPr lang="en-US" sz="3200" dirty="0" smtClean="0"/>
              <a:t>Law of Non-contradiction – A and the opposite of A cannot both be true.</a:t>
            </a:r>
          </a:p>
          <a:p>
            <a:r>
              <a:rPr lang="en-US" sz="3200" dirty="0" smtClean="0"/>
              <a:t>Many believe that truth claims are </a:t>
            </a:r>
            <a:r>
              <a:rPr lang="ja-JP" altLang="en-US" sz="3200" dirty="0" smtClean="0"/>
              <a:t>“</a:t>
            </a:r>
            <a:r>
              <a:rPr lang="en-US" sz="3200" dirty="0" smtClean="0"/>
              <a:t>both/and</a:t>
            </a:r>
            <a:r>
              <a:rPr lang="ja-JP" altLang="en-US" sz="3200" dirty="0" smtClean="0"/>
              <a:t>”</a:t>
            </a:r>
            <a:r>
              <a:rPr lang="en-US" sz="3200" dirty="0" smtClean="0"/>
              <a:t> rather than </a:t>
            </a:r>
            <a:r>
              <a:rPr lang="ja-JP" altLang="en-US" sz="3200" dirty="0" smtClean="0"/>
              <a:t>“</a:t>
            </a:r>
            <a:r>
              <a:rPr lang="en-US" sz="3200" dirty="0" smtClean="0"/>
              <a:t>either/or.</a:t>
            </a:r>
            <a:r>
              <a:rPr lang="ja-JP" altLang="en-US" sz="3200" dirty="0" smtClean="0"/>
              <a:t>”</a:t>
            </a:r>
            <a:endParaRPr lang="en-US" sz="3200" dirty="0" smtClean="0"/>
          </a:p>
          <a:p>
            <a:r>
              <a:rPr lang="en-US" sz="3200" dirty="0" smtClean="0"/>
              <a:t>Mutually exclusive propositions cannot both be true (square circles).</a:t>
            </a:r>
            <a:endParaRPr lang="en-US" sz="3200" dirty="0"/>
          </a:p>
        </p:txBody>
      </p:sp>
      <p:sp>
        <p:nvSpPr>
          <p:cNvPr id="29697" name="Rectangle 1"/>
          <p:cNvSpPr>
            <a:spLocks noGrp="1" noChangeArrowheads="1"/>
          </p:cNvSpPr>
          <p:nvPr>
            <p:ph type="title"/>
          </p:nvPr>
        </p:nvSpPr>
        <p:spPr>
          <a:xfrm>
            <a:off x="533400" y="381000"/>
            <a:ext cx="7543800" cy="914400"/>
          </a:xfrm>
        </p:spPr>
        <p:txBody>
          <a:bodyPr/>
          <a:lstStyle/>
          <a:p>
            <a:r>
              <a:rPr lang="en-US" dirty="0" smtClean="0"/>
              <a:t>Is Truth Exclusive?</a:t>
            </a: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432364108"/>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914400" y="1143000"/>
            <a:ext cx="7543800" cy="914400"/>
          </a:xfrm>
        </p:spPr>
        <p:txBody>
          <a:bodyPr/>
          <a:lstStyle/>
          <a:p>
            <a:r>
              <a:rPr lang="en-ZA" dirty="0" smtClean="0"/>
              <a:t>Pilate’s Coin</a:t>
            </a:r>
            <a:endParaRPr lang="en-ZA" dirty="0"/>
          </a:p>
        </p:txBody>
      </p:sp>
      <p:sp>
        <p:nvSpPr>
          <p:cNvPr id="56323" name="Rectangle 3"/>
          <p:cNvSpPr>
            <a:spLocks noGrp="1" noChangeArrowheads="1"/>
          </p:cNvSpPr>
          <p:nvPr>
            <p:ph type="body" idx="1"/>
          </p:nvPr>
        </p:nvSpPr>
        <p:spPr>
          <a:xfrm>
            <a:off x="914400" y="1600200"/>
            <a:ext cx="4017963" cy="4530725"/>
          </a:xfrm>
        </p:spPr>
        <p:txBody>
          <a:bodyPr/>
          <a:lstStyle/>
          <a:p>
            <a:pPr>
              <a:lnSpc>
                <a:spcPct val="80000"/>
              </a:lnSpc>
            </a:pPr>
            <a:r>
              <a:rPr lang="en-ZA" sz="2000" dirty="0"/>
              <a:t>Judean bronze coin issued by Pilate in 30 CE. The Greek inscription reads (clockwise from the bottom left: </a:t>
            </a:r>
            <a:r>
              <a:rPr lang="en-ZA" sz="2000" i="1" dirty="0"/>
              <a:t>Tiberiou [Ka]isaros </a:t>
            </a:r>
            <a:r>
              <a:rPr lang="en-ZA" sz="2000" dirty="0"/>
              <a:t>["of Tiberius Caesar"]. </a:t>
            </a:r>
          </a:p>
          <a:p>
            <a:pPr>
              <a:lnSpc>
                <a:spcPct val="80000"/>
              </a:lnSpc>
            </a:pPr>
            <a:r>
              <a:rPr lang="en-ZA" sz="2000" dirty="0"/>
              <a:t>At the center is a </a:t>
            </a:r>
            <a:r>
              <a:rPr lang="en-ZA" sz="2000" i="1" dirty="0"/>
              <a:t>lituus</a:t>
            </a:r>
            <a:r>
              <a:rPr lang="en-ZA" sz="2000" dirty="0"/>
              <a:t>, a curved crook used by Roman augurs. Though this pagan religious symbol was used frequently on Roman coins minted outside Palestine, Pilate was the only Roman prefect to have put it on money issued for commerce among Jews. </a:t>
            </a:r>
          </a:p>
        </p:txBody>
      </p:sp>
      <p:pic>
        <p:nvPicPr>
          <p:cNvPr id="56324" name="Picture 4" descr="pilate_coi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48263" y="2133600"/>
            <a:ext cx="3459162" cy="352901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566750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304800"/>
            <a:ext cx="7543800" cy="914400"/>
          </a:xfrm>
        </p:spPr>
        <p:txBody>
          <a:bodyPr/>
          <a:lstStyle/>
          <a:p>
            <a:r>
              <a:rPr lang="en-ZA" dirty="0"/>
              <a:t>1980 </a:t>
            </a:r>
            <a:r>
              <a:rPr lang="en-ZA" dirty="0" smtClean="0"/>
              <a:t>– Peter</a:t>
            </a:r>
            <a:r>
              <a:rPr lang="en-US" dirty="0" smtClean="0">
                <a:latin typeface="Arial"/>
              </a:rPr>
              <a:t>’</a:t>
            </a:r>
            <a:r>
              <a:rPr lang="en-ZA" dirty="0" smtClean="0"/>
              <a:t>s </a:t>
            </a:r>
            <a:r>
              <a:rPr lang="en-ZA" dirty="0"/>
              <a:t>House</a:t>
            </a:r>
          </a:p>
        </p:txBody>
      </p:sp>
      <p:pic>
        <p:nvPicPr>
          <p:cNvPr id="59398" name="Picture 6" descr="Archaeology 00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295400"/>
            <a:ext cx="4889500" cy="52165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4343400" y="1229641"/>
            <a:ext cx="4241800" cy="3354693"/>
          </a:xfrm>
          <a:prstGeom prst="rect">
            <a:avLst/>
          </a:prstGeom>
        </p:spPr>
      </p:pic>
      <p:sp>
        <p:nvSpPr>
          <p:cNvPr id="3" name="TextBox 2"/>
          <p:cNvSpPr txBox="1"/>
          <p:nvPr/>
        </p:nvSpPr>
        <p:spPr>
          <a:xfrm>
            <a:off x="5562600" y="4876800"/>
            <a:ext cx="3276600" cy="1600438"/>
          </a:xfrm>
          <a:prstGeom prst="rect">
            <a:avLst/>
          </a:prstGeom>
          <a:noFill/>
        </p:spPr>
        <p:txBody>
          <a:bodyPr wrap="square" rtlCol="0">
            <a:spAutoFit/>
          </a:bodyPr>
          <a:lstStyle/>
          <a:p>
            <a:r>
              <a:rPr lang="en-US" sz="1400" dirty="0"/>
              <a:t>Beneath the foundations of this octagonal Byzantine </a:t>
            </a:r>
            <a:r>
              <a:rPr lang="en-US" sz="1400" dirty="0" err="1"/>
              <a:t>martyrium</a:t>
            </a:r>
            <a:r>
              <a:rPr lang="en-US" sz="1400" dirty="0"/>
              <a:t> church at Capernaum, archaeologists made one of the most exciting Biblical archaeology discoveries: a simple first-century A.D. home that may have been the house of Peter, the home of Jesus in Capernaum</a:t>
            </a:r>
          </a:p>
        </p:txBody>
      </p:sp>
      <p:sp>
        <p:nvSpPr>
          <p:cNvPr id="4" name="Footer Placeholder 3"/>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84947321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09600" y="914400"/>
            <a:ext cx="7543800" cy="914400"/>
          </a:xfrm>
        </p:spPr>
        <p:txBody>
          <a:bodyPr/>
          <a:lstStyle/>
          <a:p>
            <a:r>
              <a:rPr lang="en-ZA" dirty="0" smtClean="0"/>
              <a:t>Peter</a:t>
            </a:r>
            <a:r>
              <a:rPr lang="en-US" dirty="0" smtClean="0">
                <a:latin typeface="Arial"/>
              </a:rPr>
              <a:t>’</a:t>
            </a:r>
            <a:r>
              <a:rPr lang="en-ZA" dirty="0" smtClean="0"/>
              <a:t>s </a:t>
            </a:r>
            <a:r>
              <a:rPr lang="en-ZA" dirty="0"/>
              <a:t>House</a:t>
            </a:r>
          </a:p>
        </p:txBody>
      </p:sp>
      <p:pic>
        <p:nvPicPr>
          <p:cNvPr id="60423" name="Picture 7" descr="capernaum-remains_over_peters_house-bibleplac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905000"/>
            <a:ext cx="6407150" cy="480536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02001232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Archaeology 00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8363" y="1573213"/>
            <a:ext cx="3775075" cy="5040312"/>
          </a:xfrm>
          <a:prstGeom prst="rect">
            <a:avLst/>
          </a:prstGeom>
          <a:noFill/>
          <a:extLst>
            <a:ext uri="{909E8E84-426E-40DD-AFC4-6F175D3DCCD1}">
              <a14:hiddenFill xmlns:a14="http://schemas.microsoft.com/office/drawing/2010/main">
                <a:solidFill>
                  <a:srgbClr val="FFFFFF"/>
                </a:solidFill>
              </a14:hiddenFill>
            </a:ext>
          </a:extLst>
        </p:spPr>
      </p:pic>
      <p:pic>
        <p:nvPicPr>
          <p:cNvPr id="61445" name="Picture 5" descr="Archaeology 00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30750" y="1628775"/>
            <a:ext cx="4319588" cy="4968875"/>
          </a:xfrm>
          <a:prstGeom prst="rect">
            <a:avLst/>
          </a:prstGeom>
          <a:noFill/>
          <a:extLst>
            <a:ext uri="{909E8E84-426E-40DD-AFC4-6F175D3DCCD1}">
              <a14:hiddenFill xmlns:a14="http://schemas.microsoft.com/office/drawing/2010/main">
                <a:solidFill>
                  <a:srgbClr val="FFFFFF"/>
                </a:solidFill>
              </a14:hiddenFill>
            </a:ext>
          </a:extLst>
        </p:spPr>
      </p:pic>
      <p:sp>
        <p:nvSpPr>
          <p:cNvPr id="61446" name="Rectangle 6"/>
          <p:cNvSpPr>
            <a:spLocks noGrp="1" noChangeArrowheads="1"/>
          </p:cNvSpPr>
          <p:nvPr>
            <p:ph type="title"/>
          </p:nvPr>
        </p:nvSpPr>
        <p:spPr>
          <a:xfrm>
            <a:off x="685800" y="228600"/>
            <a:ext cx="7543800" cy="914400"/>
          </a:xfrm>
        </p:spPr>
        <p:txBody>
          <a:bodyPr/>
          <a:lstStyle/>
          <a:p>
            <a:r>
              <a:rPr lang="en-ZA" dirty="0" smtClean="0"/>
              <a:t>Peter</a:t>
            </a:r>
            <a:r>
              <a:rPr lang="en-US" dirty="0" smtClean="0">
                <a:latin typeface="Arial"/>
              </a:rPr>
              <a:t>’</a:t>
            </a:r>
            <a:r>
              <a:rPr lang="en-ZA" dirty="0" smtClean="0"/>
              <a:t>s </a:t>
            </a:r>
            <a:r>
              <a:rPr lang="en-ZA" dirty="0"/>
              <a:t>House</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373678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p:cNvSpPr>
            <a:spLocks noGrp="1" noChangeArrowheads="1"/>
          </p:cNvSpPr>
          <p:nvPr>
            <p:ph type="title"/>
          </p:nvPr>
        </p:nvSpPr>
        <p:spPr>
          <a:xfrm>
            <a:off x="381000" y="533400"/>
            <a:ext cx="7543800" cy="914400"/>
          </a:xfrm>
        </p:spPr>
        <p:txBody>
          <a:bodyPr/>
          <a:lstStyle/>
          <a:p>
            <a:r>
              <a:rPr lang="en-ZA" dirty="0" smtClean="0"/>
              <a:t>Peter</a:t>
            </a:r>
            <a:r>
              <a:rPr lang="en-US" dirty="0" smtClean="0">
                <a:latin typeface="Arial"/>
              </a:rPr>
              <a:t>’</a:t>
            </a:r>
            <a:r>
              <a:rPr lang="en-ZA" dirty="0" smtClean="0"/>
              <a:t>s </a:t>
            </a:r>
            <a:r>
              <a:rPr lang="en-ZA" dirty="0"/>
              <a:t>House</a:t>
            </a:r>
          </a:p>
        </p:txBody>
      </p:sp>
      <p:pic>
        <p:nvPicPr>
          <p:cNvPr id="95237" name="Picture 5" descr="Archaeology 00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524000"/>
            <a:ext cx="6551612" cy="495458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65620199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04800" y="685800"/>
            <a:ext cx="7543800" cy="914400"/>
          </a:xfrm>
        </p:spPr>
        <p:txBody>
          <a:bodyPr/>
          <a:lstStyle/>
          <a:p>
            <a:r>
              <a:rPr lang="en-ZA" dirty="0"/>
              <a:t>Where Jesus stayed</a:t>
            </a:r>
          </a:p>
        </p:txBody>
      </p:sp>
      <p:sp>
        <p:nvSpPr>
          <p:cNvPr id="98307" name="Rectangle 3"/>
          <p:cNvSpPr>
            <a:spLocks noGrp="1" noChangeArrowheads="1"/>
          </p:cNvSpPr>
          <p:nvPr>
            <p:ph type="body" idx="1"/>
          </p:nvPr>
        </p:nvSpPr>
        <p:spPr>
          <a:xfrm>
            <a:off x="381000" y="1600200"/>
            <a:ext cx="4695825" cy="4530725"/>
          </a:xfrm>
        </p:spPr>
        <p:txBody>
          <a:bodyPr/>
          <a:lstStyle/>
          <a:p>
            <a:r>
              <a:rPr lang="en-ZA" dirty="0"/>
              <a:t>Jesus probably lived in Peter's house in Capernaum.</a:t>
            </a:r>
          </a:p>
          <a:p>
            <a:r>
              <a:rPr lang="en-ZA" dirty="0"/>
              <a:t>Mt 4:13. Went and lived in Capernaum</a:t>
            </a:r>
          </a:p>
          <a:p>
            <a:r>
              <a:rPr lang="en-ZA" dirty="0"/>
              <a:t>Mk 1:29-35. He stayed there that evening.</a:t>
            </a:r>
          </a:p>
          <a:p>
            <a:r>
              <a:rPr lang="en-ZA" dirty="0"/>
              <a:t>Mk 2:1. </a:t>
            </a:r>
            <a:r>
              <a:rPr lang="ja-JP" altLang="en-ZA" dirty="0">
                <a:latin typeface="Arial"/>
              </a:rPr>
              <a:t>“</a:t>
            </a:r>
            <a:r>
              <a:rPr lang="en-ZA" dirty="0"/>
              <a:t>Home" probably same place.</a:t>
            </a:r>
          </a:p>
          <a:p>
            <a:endParaRPr lang="en-ZA" dirty="0"/>
          </a:p>
        </p:txBody>
      </p:sp>
      <p:pic>
        <p:nvPicPr>
          <p:cNvPr id="98308" name="Picture 4" descr="Archaeology 00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0" y="1690688"/>
            <a:ext cx="3775075" cy="50403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8312" name="Object 8">
            <a:hlinkClick r:id="rId4" action="ppaction://hlinksldjump"/>
          </p:cNvPr>
          <p:cNvGraphicFramePr>
            <a:graphicFrameLocks noChangeAspect="1"/>
          </p:cNvGraphicFramePr>
          <p:nvPr/>
        </p:nvGraphicFramePr>
        <p:xfrm>
          <a:off x="8388350" y="6237288"/>
          <a:ext cx="635000" cy="558800"/>
        </p:xfrm>
        <a:graphic>
          <a:graphicData uri="http://schemas.openxmlformats.org/presentationml/2006/ole">
            <mc:AlternateContent xmlns:mc="http://schemas.openxmlformats.org/markup-compatibility/2006">
              <mc:Choice xmlns:v="urn:schemas-microsoft-com:vml" Requires="v">
                <p:oleObj spid="_x0000_s186398" name="CorelPhotoPaint.Image.8" r:id="rId5" imgW="634680" imgH="558720" progId="CorelPhotoPaint.Image.8">
                  <p:embed/>
                </p:oleObj>
              </mc:Choice>
              <mc:Fallback>
                <p:oleObj name="CorelPhotoPaint.Image.8" r:id="rId5" imgW="634680" imgH="558720" progId="CorelPhotoPaint.Imag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350" y="6237288"/>
                        <a:ext cx="63500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893286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3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3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30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6" presetClass="entr" presetSubtype="0" fill="hold" nodeType="clickEffect">
                                  <p:stCondLst>
                                    <p:cond delay="0"/>
                                  </p:stCondLst>
                                  <p:childTnLst>
                                    <p:set>
                                      <p:cBhvr>
                                        <p:cTn id="22" dur="1" fill="hold">
                                          <p:stCondLst>
                                            <p:cond delay="0"/>
                                          </p:stCondLst>
                                        </p:cTn>
                                        <p:tgtEl>
                                          <p:spTgt spid="98312"/>
                                        </p:tgtEl>
                                        <p:attrNameLst>
                                          <p:attrName>style.visibility</p:attrName>
                                        </p:attrNameLst>
                                      </p:cBhvr>
                                      <p:to>
                                        <p:strVal val="visible"/>
                                      </p:to>
                                    </p:set>
                                    <p:animEffect transition="in" filter="wipe(down)">
                                      <p:cBhvr>
                                        <p:cTn id="23" dur="580">
                                          <p:stCondLst>
                                            <p:cond delay="0"/>
                                          </p:stCondLst>
                                        </p:cTn>
                                        <p:tgtEl>
                                          <p:spTgt spid="98312"/>
                                        </p:tgtEl>
                                      </p:cBhvr>
                                    </p:animEffect>
                                    <p:anim calcmode="lin" valueType="num">
                                      <p:cBhvr>
                                        <p:cTn id="24" dur="1822" tmFilter="0,0; 0.14,0.36; 0.43,0.73; 0.71,0.91; 1.0,1.0">
                                          <p:stCondLst>
                                            <p:cond delay="0"/>
                                          </p:stCondLst>
                                        </p:cTn>
                                        <p:tgtEl>
                                          <p:spTgt spid="983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83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83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83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8312"/>
                                        </p:tgtEl>
                                        <p:attrNameLst>
                                          <p:attrName>ppt_y</p:attrName>
                                        </p:attrNameLst>
                                      </p:cBhvr>
                                      <p:tavLst>
                                        <p:tav tm="0" fmla="#ppt_y-sin(pi*$)/81">
                                          <p:val>
                                            <p:fltVal val="0"/>
                                          </p:val>
                                        </p:tav>
                                        <p:tav tm="100000">
                                          <p:val>
                                            <p:fltVal val="1"/>
                                          </p:val>
                                        </p:tav>
                                      </p:tavLst>
                                    </p:anim>
                                    <p:animScale>
                                      <p:cBhvr>
                                        <p:cTn id="29" dur="26">
                                          <p:stCondLst>
                                            <p:cond delay="650"/>
                                          </p:stCondLst>
                                        </p:cTn>
                                        <p:tgtEl>
                                          <p:spTgt spid="98312"/>
                                        </p:tgtEl>
                                      </p:cBhvr>
                                      <p:to x="100000" y="60000"/>
                                    </p:animScale>
                                    <p:animScale>
                                      <p:cBhvr>
                                        <p:cTn id="30" dur="166" decel="50000">
                                          <p:stCondLst>
                                            <p:cond delay="676"/>
                                          </p:stCondLst>
                                        </p:cTn>
                                        <p:tgtEl>
                                          <p:spTgt spid="98312"/>
                                        </p:tgtEl>
                                      </p:cBhvr>
                                      <p:to x="100000" y="100000"/>
                                    </p:animScale>
                                    <p:animScale>
                                      <p:cBhvr>
                                        <p:cTn id="31" dur="26">
                                          <p:stCondLst>
                                            <p:cond delay="1312"/>
                                          </p:stCondLst>
                                        </p:cTn>
                                        <p:tgtEl>
                                          <p:spTgt spid="98312"/>
                                        </p:tgtEl>
                                      </p:cBhvr>
                                      <p:to x="100000" y="80000"/>
                                    </p:animScale>
                                    <p:animScale>
                                      <p:cBhvr>
                                        <p:cTn id="32" dur="166" decel="50000">
                                          <p:stCondLst>
                                            <p:cond delay="1338"/>
                                          </p:stCondLst>
                                        </p:cTn>
                                        <p:tgtEl>
                                          <p:spTgt spid="98312"/>
                                        </p:tgtEl>
                                      </p:cBhvr>
                                      <p:to x="100000" y="100000"/>
                                    </p:animScale>
                                    <p:animScale>
                                      <p:cBhvr>
                                        <p:cTn id="33" dur="26">
                                          <p:stCondLst>
                                            <p:cond delay="1642"/>
                                          </p:stCondLst>
                                        </p:cTn>
                                        <p:tgtEl>
                                          <p:spTgt spid="98312"/>
                                        </p:tgtEl>
                                      </p:cBhvr>
                                      <p:to x="100000" y="90000"/>
                                    </p:animScale>
                                    <p:animScale>
                                      <p:cBhvr>
                                        <p:cTn id="34" dur="166" decel="50000">
                                          <p:stCondLst>
                                            <p:cond delay="1668"/>
                                          </p:stCondLst>
                                        </p:cTn>
                                        <p:tgtEl>
                                          <p:spTgt spid="98312"/>
                                        </p:tgtEl>
                                      </p:cBhvr>
                                      <p:to x="100000" y="100000"/>
                                    </p:animScale>
                                    <p:animScale>
                                      <p:cBhvr>
                                        <p:cTn id="35" dur="26">
                                          <p:stCondLst>
                                            <p:cond delay="1808"/>
                                          </p:stCondLst>
                                        </p:cTn>
                                        <p:tgtEl>
                                          <p:spTgt spid="98312"/>
                                        </p:tgtEl>
                                      </p:cBhvr>
                                      <p:to x="100000" y="95000"/>
                                    </p:animScale>
                                    <p:animScale>
                                      <p:cBhvr>
                                        <p:cTn id="36" dur="166" decel="50000">
                                          <p:stCondLst>
                                            <p:cond delay="1834"/>
                                          </p:stCondLst>
                                        </p:cTn>
                                        <p:tgtEl>
                                          <p:spTgt spid="983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52400" y="457200"/>
            <a:ext cx="8991600" cy="914400"/>
          </a:xfrm>
        </p:spPr>
        <p:txBody>
          <a:bodyPr/>
          <a:lstStyle/>
          <a:p>
            <a:r>
              <a:rPr lang="en-ZA" dirty="0"/>
              <a:t>1990 - Ossuary of Caiaphas</a:t>
            </a:r>
          </a:p>
        </p:txBody>
      </p:sp>
      <p:pic>
        <p:nvPicPr>
          <p:cNvPr id="101380" name="Picture 4" descr="Archaeology 01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371600"/>
            <a:ext cx="8140700" cy="454977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48217351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2"/>
          </p:nvPr>
        </p:nvSpPr>
        <p:spPr/>
        <p:txBody>
          <a:bodyPr/>
          <a:lstStyle/>
          <a:p>
            <a:pPr>
              <a:defRPr/>
            </a:pPr>
            <a:r>
              <a:rPr lang="en-US" smtClean="0"/>
              <a:t>Dr. Jonathan Moore (jonkim12000@yahoo.com)</a:t>
            </a:r>
            <a:endParaRPr lang="en-US"/>
          </a:p>
        </p:txBody>
      </p:sp>
      <p:pic>
        <p:nvPicPr>
          <p:cNvPr id="6" name="Picture 5"/>
          <p:cNvPicPr>
            <a:picLocks noChangeAspect="1"/>
          </p:cNvPicPr>
          <p:nvPr/>
        </p:nvPicPr>
        <p:blipFill>
          <a:blip r:embed="rId2"/>
          <a:stretch>
            <a:fillRect/>
          </a:stretch>
        </p:blipFill>
        <p:spPr>
          <a:xfrm>
            <a:off x="914400" y="1066800"/>
            <a:ext cx="6210300" cy="3429000"/>
          </a:xfrm>
          <a:prstGeom prst="rect">
            <a:avLst/>
          </a:prstGeom>
        </p:spPr>
      </p:pic>
    </p:spTree>
    <p:extLst>
      <p:ext uri="{BB962C8B-B14F-4D97-AF65-F5344CB8AC3E}">
        <p14:creationId xmlns:p14="http://schemas.microsoft.com/office/powerpoint/2010/main" val="7111307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Herod’s Palace</a:t>
            </a:r>
            <a:endParaRPr lang="en-US" dirty="0"/>
          </a:p>
        </p:txBody>
      </p:sp>
      <p:sp>
        <p:nvSpPr>
          <p:cNvPr id="3" name="Footer Placeholder 2"/>
          <p:cNvSpPr>
            <a:spLocks noGrp="1"/>
          </p:cNvSpPr>
          <p:nvPr>
            <p:ph type="ftr" sz="quarter" idx="12"/>
          </p:nvPr>
        </p:nvSpPr>
        <p:spPr/>
        <p:txBody>
          <a:bodyPr/>
          <a:lstStyle/>
          <a:p>
            <a:pPr>
              <a:defRPr/>
            </a:pPr>
            <a:r>
              <a:rPr lang="en-US" smtClean="0"/>
              <a:t>Dr. Jonathan Moore (jonkim12000@yahoo.com)</a:t>
            </a:r>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 y="1295400"/>
            <a:ext cx="4457700" cy="2740115"/>
          </a:xfrm>
          <a:prstGeom prst="rect">
            <a:avLst/>
          </a:prstGeom>
        </p:spPr>
      </p:pic>
      <p:pic>
        <p:nvPicPr>
          <p:cNvPr id="5" name="Picture 4"/>
          <p:cNvPicPr>
            <a:picLocks noChangeAspect="1"/>
          </p:cNvPicPr>
          <p:nvPr/>
        </p:nvPicPr>
        <p:blipFill>
          <a:blip r:embed="rId3"/>
          <a:stretch>
            <a:fillRect/>
          </a:stretch>
        </p:blipFill>
        <p:spPr>
          <a:xfrm>
            <a:off x="5181600" y="2438400"/>
            <a:ext cx="3454400" cy="3810000"/>
          </a:xfrm>
          <a:prstGeom prst="rect">
            <a:avLst/>
          </a:prstGeom>
        </p:spPr>
      </p:pic>
    </p:spTree>
    <p:extLst>
      <p:ext uri="{BB962C8B-B14F-4D97-AF65-F5344CB8AC3E}">
        <p14:creationId xmlns:p14="http://schemas.microsoft.com/office/powerpoint/2010/main" val="20337814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Herod’s Palace </a:t>
            </a:r>
            <a:br>
              <a:rPr lang="en-US" dirty="0" smtClean="0"/>
            </a:br>
            <a:r>
              <a:rPr lang="en-US" dirty="0" err="1" smtClean="0"/>
              <a:t>Praetorium</a:t>
            </a:r>
            <a:r>
              <a:rPr lang="en-US" dirty="0" smtClean="0"/>
              <a:t> </a:t>
            </a:r>
            <a:endParaRPr lang="en-US" dirty="0"/>
          </a:p>
        </p:txBody>
      </p:sp>
      <p:sp>
        <p:nvSpPr>
          <p:cNvPr id="3" name="Footer Placeholder 2"/>
          <p:cNvSpPr>
            <a:spLocks noGrp="1"/>
          </p:cNvSpPr>
          <p:nvPr>
            <p:ph type="ftr" sz="quarter" idx="12"/>
          </p:nvPr>
        </p:nvSpPr>
        <p:spPr/>
        <p:txBody>
          <a:bodyPr/>
          <a:lstStyle/>
          <a:p>
            <a:pPr>
              <a:defRPr/>
            </a:pPr>
            <a:r>
              <a:rPr lang="en-US" smtClean="0"/>
              <a:t>Dr. Jonathan Moore (jonkim12000@yahoo.com)</a:t>
            </a:r>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7800" y="990600"/>
            <a:ext cx="4876800" cy="3252826"/>
          </a:xfrm>
          <a:prstGeom prst="rect">
            <a:avLst/>
          </a:prstGeom>
        </p:spPr>
      </p:pic>
    </p:spTree>
    <p:extLst>
      <p:ext uri="{BB962C8B-B14F-4D97-AF65-F5344CB8AC3E}">
        <p14:creationId xmlns:p14="http://schemas.microsoft.com/office/powerpoint/2010/main" val="3948119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7107" name="Rectangle 2"/>
          <p:cNvSpPr>
            <a:spLocks noGrp="1" noChangeArrowheads="1"/>
          </p:cNvSpPr>
          <p:nvPr>
            <p:ph type="body" idx="1"/>
          </p:nvPr>
        </p:nvSpPr>
        <p:spPr>
          <a:xfrm>
            <a:off x="457200" y="1676400"/>
            <a:ext cx="7086600" cy="3657599"/>
          </a:xfrm>
        </p:spPr>
        <p:txBody>
          <a:bodyPr>
            <a:noAutofit/>
          </a:bodyPr>
          <a:lstStyle/>
          <a:p>
            <a:r>
              <a:rPr lang="en-US" sz="3200" dirty="0" smtClean="0"/>
              <a:t>John 14:6 – Jesus said to him, </a:t>
            </a:r>
            <a:r>
              <a:rPr lang="ja-JP" altLang="en-US" sz="3200" dirty="0" smtClean="0"/>
              <a:t>“</a:t>
            </a:r>
            <a:r>
              <a:rPr lang="en-US" sz="3200" dirty="0" smtClean="0"/>
              <a:t>I am the way, and the truth, and the life; no one comes to the Father but through Me.</a:t>
            </a:r>
            <a:r>
              <a:rPr lang="ja-JP" altLang="en-US" sz="3200" dirty="0" smtClean="0"/>
              <a:t>”</a:t>
            </a:r>
            <a:endParaRPr lang="en-US" sz="3200" dirty="0" smtClean="0"/>
          </a:p>
          <a:p>
            <a:r>
              <a:rPr lang="en-US" sz="3200" dirty="0" smtClean="0"/>
              <a:t>Jesus taught that salvation was through Him and no one else.</a:t>
            </a:r>
          </a:p>
          <a:p>
            <a:r>
              <a:rPr lang="en-US" sz="3200" dirty="0" smtClean="0"/>
              <a:t>This contradicts other religions.</a:t>
            </a:r>
            <a:endParaRPr lang="en-US" sz="3200" dirty="0"/>
          </a:p>
        </p:txBody>
      </p:sp>
      <p:sp>
        <p:nvSpPr>
          <p:cNvPr id="30721" name="Rectangle 1"/>
          <p:cNvSpPr>
            <a:spLocks noGrp="1" noChangeArrowheads="1"/>
          </p:cNvSpPr>
          <p:nvPr>
            <p:ph type="title"/>
          </p:nvPr>
        </p:nvSpPr>
        <p:spPr>
          <a:xfrm>
            <a:off x="609600" y="533400"/>
            <a:ext cx="7543800" cy="914400"/>
          </a:xfrm>
        </p:spPr>
        <p:txBody>
          <a:bodyPr/>
          <a:lstStyle/>
          <a:p>
            <a:r>
              <a:rPr lang="en-US" dirty="0" smtClean="0"/>
              <a:t>An Exclusive Claim</a:t>
            </a: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689639656"/>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Praetorian </a:t>
            </a:r>
            <a:endParaRPr lang="en-US" dirty="0"/>
          </a:p>
        </p:txBody>
      </p:sp>
      <p:sp>
        <p:nvSpPr>
          <p:cNvPr id="3" name="Footer Placeholder 2"/>
          <p:cNvSpPr>
            <a:spLocks noGrp="1"/>
          </p:cNvSpPr>
          <p:nvPr>
            <p:ph type="ftr" sz="quarter" idx="12"/>
          </p:nvPr>
        </p:nvSpPr>
        <p:spPr/>
        <p:txBody>
          <a:bodyPr/>
          <a:lstStyle/>
          <a:p>
            <a:pPr>
              <a:defRPr/>
            </a:pPr>
            <a:r>
              <a:rPr lang="en-US" smtClean="0"/>
              <a:t>Dr. Jonathan Moore (jonkim12000@yahoo.com)</a:t>
            </a:r>
            <a:endParaRPr lang="en-US"/>
          </a:p>
        </p:txBody>
      </p:sp>
      <p:sp>
        <p:nvSpPr>
          <p:cNvPr id="5" name="Rectangle 4"/>
          <p:cNvSpPr/>
          <p:nvPr/>
        </p:nvSpPr>
        <p:spPr>
          <a:xfrm>
            <a:off x="457200" y="457200"/>
            <a:ext cx="7772400" cy="4154983"/>
          </a:xfrm>
          <a:prstGeom prst="rect">
            <a:avLst/>
          </a:prstGeom>
        </p:spPr>
        <p:txBody>
          <a:bodyPr wrap="square">
            <a:spAutoFit/>
          </a:bodyPr>
          <a:lstStyle/>
          <a:p>
            <a:r>
              <a:rPr lang="en-US" dirty="0"/>
              <a:t>The Greek word (</a:t>
            </a:r>
            <a:r>
              <a:rPr lang="en-US" dirty="0" err="1"/>
              <a:t>praitorion</a:t>
            </a:r>
            <a:r>
              <a:rPr lang="en-US" dirty="0"/>
              <a:t>) thus rendered in Mark 15:16 is rendered "common hall" ( Matthew 27:27 , marg., "governor's house"), "judgment hall," ( John 18:28 John 18:33 , marg., "Pilate's house", 19:9 ; Acts 23:35 ), "palace" (Phil 1:13 ). This is properly a military word. It denotes (1) the general's tent or headquarters; (2) the governor's residence, as in Acts 23:35 (RSV, "palace"); and (3) the praetorian guard (See PALACE), or the camp or quarters of the praetorian cohorts ( Acts 28:16 ), the imperial guards in immediate attendance on the emperor, who was "praetor" or commander-in-chief.</a:t>
            </a:r>
          </a:p>
          <a:p>
            <a:endParaRPr lang="en-US" dirty="0"/>
          </a:p>
        </p:txBody>
      </p:sp>
    </p:spTree>
    <p:extLst>
      <p:ext uri="{BB962C8B-B14F-4D97-AF65-F5344CB8AC3E}">
        <p14:creationId xmlns:p14="http://schemas.microsoft.com/office/powerpoint/2010/main" val="24601563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8288" indent="0">
              <a:buNone/>
            </a:pPr>
            <a:r>
              <a:rPr lang="en-US" dirty="0">
                <a:effectLst/>
              </a:rPr>
              <a:t>H</a:t>
            </a:r>
            <a:r>
              <a:rPr lang="en-US" dirty="0" smtClean="0">
                <a:effectLst/>
              </a:rPr>
              <a:t>aving </a:t>
            </a:r>
            <a:r>
              <a:rPr lang="en-US" dirty="0">
                <a:effectLst/>
              </a:rPr>
              <a:t>just come from Bethsaida, </a:t>
            </a:r>
            <a:r>
              <a:rPr lang="en-US" dirty="0" smtClean="0">
                <a:effectLst/>
              </a:rPr>
              <a:t>Jesus </a:t>
            </a:r>
            <a:r>
              <a:rPr lang="en-US" dirty="0">
                <a:effectLst/>
              </a:rPr>
              <a:t>decided to take his disciples on a 32+ mile round trip to Caesarea </a:t>
            </a:r>
            <a:r>
              <a:rPr lang="en-US" dirty="0" smtClean="0">
                <a:effectLst/>
              </a:rPr>
              <a:t>Philippi</a:t>
            </a:r>
            <a:endParaRPr lang="en-US" dirty="0">
              <a:effectLst/>
            </a:endParaRPr>
          </a:p>
          <a:p>
            <a:pPr marL="18288" indent="0">
              <a:buNone/>
            </a:pPr>
            <a:r>
              <a:rPr lang="en-US" dirty="0" smtClean="0">
                <a:effectLst/>
              </a:rPr>
              <a:t>The </a:t>
            </a:r>
            <a:r>
              <a:rPr lang="en-US" dirty="0">
                <a:effectLst/>
              </a:rPr>
              <a:t>only recorded trip Jesus took to that region or anywhere remotely like it.</a:t>
            </a:r>
          </a:p>
          <a:p>
            <a:endParaRPr lang="en-US" dirty="0"/>
          </a:p>
        </p:txBody>
      </p:sp>
      <p:sp>
        <p:nvSpPr>
          <p:cNvPr id="3" name="Title 2"/>
          <p:cNvSpPr>
            <a:spLocks noGrp="1"/>
          </p:cNvSpPr>
          <p:nvPr>
            <p:ph type="title"/>
          </p:nvPr>
        </p:nvSpPr>
        <p:spPr/>
        <p:txBody>
          <a:bodyPr/>
          <a:lstStyle/>
          <a:p>
            <a:r>
              <a:rPr lang="en-US" dirty="0" smtClean="0"/>
              <a:t>Context of Mark 8:27 and Matthew 16:18</a:t>
            </a:r>
            <a:endParaRPr lang="en-US" dirty="0"/>
          </a:p>
        </p:txBody>
      </p:sp>
    </p:spTree>
    <p:extLst>
      <p:ext uri="{BB962C8B-B14F-4D97-AF65-F5344CB8AC3E}">
        <p14:creationId xmlns:p14="http://schemas.microsoft.com/office/powerpoint/2010/main" val="8147543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l="-30655" r="-30655"/>
          <a:stretch>
            <a:fillRect/>
          </a:stretch>
        </p:blipFill>
        <p:spPr>
          <a:xfrm>
            <a:off x="779624" y="69457"/>
            <a:ext cx="8771431" cy="5262857"/>
          </a:xfrm>
        </p:spPr>
      </p:pic>
      <p:sp>
        <p:nvSpPr>
          <p:cNvPr id="3" name="Title 2"/>
          <p:cNvSpPr>
            <a:spLocks noGrp="1"/>
          </p:cNvSpPr>
          <p:nvPr>
            <p:ph type="title"/>
          </p:nvPr>
        </p:nvSpPr>
        <p:spPr>
          <a:xfrm>
            <a:off x="366379" y="5633222"/>
            <a:ext cx="7543800" cy="914400"/>
          </a:xfrm>
        </p:spPr>
        <p:txBody>
          <a:bodyPr/>
          <a:lstStyle/>
          <a:p>
            <a:r>
              <a:rPr lang="en-US" dirty="0" err="1" smtClean="0"/>
              <a:t>Banias</a:t>
            </a:r>
            <a:r>
              <a:rPr lang="en-US" dirty="0" smtClean="0"/>
              <a:t> (</a:t>
            </a:r>
            <a:r>
              <a:rPr lang="en-US" dirty="0" err="1" smtClean="0"/>
              <a:t>Panias</a:t>
            </a:r>
            <a:r>
              <a:rPr lang="en-US" dirty="0" smtClean="0"/>
              <a:t>)</a:t>
            </a:r>
            <a:endParaRPr lang="en-US" dirty="0"/>
          </a:p>
        </p:txBody>
      </p:sp>
    </p:spTree>
    <p:extLst>
      <p:ext uri="{BB962C8B-B14F-4D97-AF65-F5344CB8AC3E}">
        <p14:creationId xmlns:p14="http://schemas.microsoft.com/office/powerpoint/2010/main" val="14142151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41922" y="685801"/>
            <a:ext cx="6987678" cy="4104877"/>
          </a:xfrm>
        </p:spPr>
        <p:txBody>
          <a:bodyPr/>
          <a:lstStyle/>
          <a:p>
            <a:r>
              <a:rPr lang="en-US" dirty="0" smtClean="0"/>
              <a:t>It was </a:t>
            </a:r>
            <a:r>
              <a:rPr lang="en-US" dirty="0"/>
              <a:t>the </a:t>
            </a:r>
            <a:r>
              <a:rPr lang="en-US" dirty="0" smtClean="0"/>
              <a:t>summer of AD 29, and  </a:t>
            </a:r>
            <a:r>
              <a:rPr lang="en-US" dirty="0"/>
              <a:t>before His </a:t>
            </a:r>
            <a:r>
              <a:rPr lang="en-US" dirty="0" smtClean="0"/>
              <a:t>imminent death Jesus </a:t>
            </a:r>
            <a:r>
              <a:rPr lang="en-US" dirty="0"/>
              <a:t>Christ </a:t>
            </a:r>
            <a:r>
              <a:rPr lang="en-US" dirty="0" smtClean="0"/>
              <a:t>wanted to bring  </a:t>
            </a:r>
            <a:r>
              <a:rPr lang="en-US" dirty="0"/>
              <a:t>His disciples to Caesarea Philippi where He </a:t>
            </a:r>
            <a:r>
              <a:rPr lang="en-US" dirty="0" smtClean="0"/>
              <a:t>would revealed </a:t>
            </a:r>
            <a:r>
              <a:rPr lang="en-US" dirty="0"/>
              <a:t>to </a:t>
            </a:r>
            <a:r>
              <a:rPr lang="en-US" dirty="0" smtClean="0"/>
              <a:t>them for </a:t>
            </a:r>
            <a:r>
              <a:rPr lang="en-US" dirty="0"/>
              <a:t>the first time that He was indeed the </a:t>
            </a:r>
            <a:r>
              <a:rPr lang="en-US" dirty="0" smtClean="0"/>
              <a:t>Messiah</a:t>
            </a:r>
            <a:r>
              <a:rPr lang="en-US" dirty="0"/>
              <a:t>. </a:t>
            </a:r>
            <a:endParaRPr lang="en-US" dirty="0" smtClean="0"/>
          </a:p>
          <a:p>
            <a:r>
              <a:rPr lang="en-US" dirty="0" smtClean="0"/>
              <a:t>The </a:t>
            </a:r>
            <a:r>
              <a:rPr lang="en-US" dirty="0"/>
              <a:t>city of Caesarea Philippi, also known as ancient </a:t>
            </a:r>
            <a:r>
              <a:rPr lang="en-US" dirty="0" err="1" smtClean="0"/>
              <a:t>Panias</a:t>
            </a:r>
            <a:r>
              <a:rPr lang="en-US" dirty="0" smtClean="0"/>
              <a:t> </a:t>
            </a:r>
            <a:r>
              <a:rPr lang="en-US" dirty="0"/>
              <a:t>was situated way in the north about 30 miles past the Sea of Galilee on a terrace at the foot of Mount Hermon on its southern slope, about 1150 feet above sea level.</a:t>
            </a:r>
          </a:p>
        </p:txBody>
      </p:sp>
      <p:sp>
        <p:nvSpPr>
          <p:cNvPr id="3" name="Title 2"/>
          <p:cNvSpPr>
            <a:spLocks noGrp="1"/>
          </p:cNvSpPr>
          <p:nvPr>
            <p:ph type="title"/>
          </p:nvPr>
        </p:nvSpPr>
        <p:spPr/>
        <p:txBody>
          <a:bodyPr/>
          <a:lstStyle/>
          <a:p>
            <a:r>
              <a:rPr lang="en-US" dirty="0" smtClean="0"/>
              <a:t>Matthew 16:18</a:t>
            </a:r>
            <a:endParaRPr lang="en-US" dirty="0"/>
          </a:p>
        </p:txBody>
      </p:sp>
    </p:spTree>
    <p:extLst>
      <p:ext uri="{BB962C8B-B14F-4D97-AF65-F5344CB8AC3E}">
        <p14:creationId xmlns:p14="http://schemas.microsoft.com/office/powerpoint/2010/main" val="11679076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5094" y="79378"/>
            <a:ext cx="7109069" cy="3755071"/>
          </a:xfrm>
        </p:spPr>
        <p:txBody>
          <a:bodyPr/>
          <a:lstStyle/>
          <a:p>
            <a:r>
              <a:rPr lang="en-US" dirty="0">
                <a:effectLst/>
              </a:rPr>
              <a:t>Caesarea Philippi, the modern day reserve of </a:t>
            </a:r>
            <a:r>
              <a:rPr lang="en-US" dirty="0" err="1">
                <a:effectLst/>
              </a:rPr>
              <a:t>Banias</a:t>
            </a:r>
            <a:r>
              <a:rPr lang="en-US" dirty="0">
                <a:effectLst/>
              </a:rPr>
              <a:t> in the Golan Heights region of Israel, was established by Ptolemaic Greeks as a </a:t>
            </a:r>
            <a:r>
              <a:rPr lang="en-US" dirty="0" err="1">
                <a:effectLst/>
              </a:rPr>
              <a:t>hellenistic</a:t>
            </a:r>
            <a:r>
              <a:rPr lang="en-US" dirty="0">
                <a:effectLst/>
              </a:rPr>
              <a:t> city, where the worship of the god Pan was centered. </a:t>
            </a:r>
            <a:endParaRPr lang="en-US" dirty="0" smtClean="0">
              <a:effectLst/>
            </a:endParaRPr>
          </a:p>
          <a:p>
            <a:r>
              <a:rPr lang="en-US" dirty="0" smtClean="0">
                <a:effectLst/>
              </a:rPr>
              <a:t>By </a:t>
            </a:r>
            <a:r>
              <a:rPr lang="en-US" dirty="0">
                <a:effectLst/>
              </a:rPr>
              <a:t>the early first century, Caesarea Philippi (named in 2 AD by Herod Philip in honor of Caesar Augustus) was reviled by orthodox rabbis, and it was taught that no good Jew would ever visit there.</a:t>
            </a:r>
          </a:p>
          <a:p>
            <a:endParaRPr lang="en-US" dirty="0"/>
          </a:p>
        </p:txBody>
      </p:sp>
      <p:sp>
        <p:nvSpPr>
          <p:cNvPr id="3" name="Title 2"/>
          <p:cNvSpPr>
            <a:spLocks noGrp="1"/>
          </p:cNvSpPr>
          <p:nvPr>
            <p:ph type="title"/>
          </p:nvPr>
        </p:nvSpPr>
        <p:spPr>
          <a:xfrm>
            <a:off x="62893" y="4775774"/>
            <a:ext cx="3927347" cy="914400"/>
          </a:xfrm>
        </p:spPr>
        <p:txBody>
          <a:bodyPr/>
          <a:lstStyle/>
          <a:p>
            <a:r>
              <a:rPr lang="en-US" dirty="0">
                <a:effectLst/>
                <a:latin typeface="Cambria"/>
                <a:ea typeface="ＭＳ 明朝"/>
                <a:cs typeface="Times New Roman"/>
              </a:rPr>
              <a:t>Rock of the Gods</a:t>
            </a:r>
            <a:br>
              <a:rPr lang="en-US" dirty="0">
                <a:effectLst/>
                <a:latin typeface="Cambria"/>
                <a:ea typeface="ＭＳ 明朝"/>
                <a:cs typeface="Times New Roman"/>
              </a:rPr>
            </a:b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04093" y="3067818"/>
            <a:ext cx="5317242" cy="3544828"/>
          </a:xfrm>
          <a:prstGeom prst="rect">
            <a:avLst/>
          </a:prstGeom>
        </p:spPr>
      </p:pic>
    </p:spTree>
    <p:extLst>
      <p:ext uri="{BB962C8B-B14F-4D97-AF65-F5344CB8AC3E}">
        <p14:creationId xmlns:p14="http://schemas.microsoft.com/office/powerpoint/2010/main" val="35591170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l="5238" r="5238"/>
          <a:stretch>
            <a:fillRect/>
          </a:stretch>
        </p:blipFill>
        <p:spPr>
          <a:xfrm>
            <a:off x="1199824" y="0"/>
            <a:ext cx="6096000" cy="3657599"/>
          </a:xfrm>
        </p:spPr>
      </p:pic>
      <p:sp>
        <p:nvSpPr>
          <p:cNvPr id="3" name="Title 2"/>
          <p:cNvSpPr>
            <a:spLocks noGrp="1"/>
          </p:cNvSpPr>
          <p:nvPr>
            <p:ph type="title"/>
          </p:nvPr>
        </p:nvSpPr>
        <p:spPr>
          <a:xfrm>
            <a:off x="777240" y="5100925"/>
            <a:ext cx="7543800" cy="914400"/>
          </a:xfrm>
        </p:spPr>
        <p:txBody>
          <a:bodyPr/>
          <a:lstStyle/>
          <a:p>
            <a:r>
              <a:rPr lang="en-US" sz="1600" dirty="0"/>
              <a:t>In this Painting of the First Century Sanctuary of Pan there is depicted from left to right:  1. The Temple of Augustus Called the </a:t>
            </a:r>
            <a:r>
              <a:rPr lang="en-US" sz="1600" dirty="0" err="1"/>
              <a:t>Augusteum</a:t>
            </a:r>
            <a:r>
              <a:rPr lang="en-US" sz="1600" dirty="0"/>
              <a:t> (On the Left) 2. The Grotto or Cave of the God Pan (Behind the Temple of Augustus) 3. The Court of Pan and the Nymphs (To the Right of the Temple of Augustus) 4. The Temple of Zeus (In the Middle) 5. The Court of Nemesis (To the Right of the Temple of Zeus) 6. The Tomb Temple of the Sacred Goats (Upper Right) 7. The Temple of Pan and the Dancing Goats (Bottom Right)</a:t>
            </a:r>
          </a:p>
        </p:txBody>
      </p:sp>
    </p:spTree>
    <p:extLst>
      <p:ext uri="{BB962C8B-B14F-4D97-AF65-F5344CB8AC3E}">
        <p14:creationId xmlns:p14="http://schemas.microsoft.com/office/powerpoint/2010/main" val="34663105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8236" y="52215"/>
            <a:ext cx="7572978" cy="4371253"/>
          </a:xfrm>
        </p:spPr>
        <p:txBody>
          <a:bodyPr/>
          <a:lstStyle/>
          <a:p>
            <a:r>
              <a:rPr lang="en-US" dirty="0">
                <a:effectLst/>
              </a:rPr>
              <a:t>This city, which sits at the foot of Mount Hermon, butts up against a large cliff, referred to as the ‘Rock of the Gods’, in reference to the many shrines built against it. </a:t>
            </a:r>
            <a:endParaRPr lang="en-US" dirty="0" smtClean="0">
              <a:effectLst/>
            </a:endParaRPr>
          </a:p>
          <a:p>
            <a:r>
              <a:rPr lang="en-US" dirty="0" smtClean="0">
                <a:effectLst/>
              </a:rPr>
              <a:t>Shrines </a:t>
            </a:r>
            <a:r>
              <a:rPr lang="en-US" dirty="0">
                <a:effectLst/>
              </a:rPr>
              <a:t>to Caesar, Pan and another god (possibly the fertility goddess Nemesis) were all built up against this cliff. </a:t>
            </a:r>
            <a:endParaRPr lang="en-US" dirty="0"/>
          </a:p>
        </p:txBody>
      </p:sp>
      <p:sp>
        <p:nvSpPr>
          <p:cNvPr id="3" name="Title 2"/>
          <p:cNvSpPr>
            <a:spLocks noGrp="1"/>
          </p:cNvSpPr>
          <p:nvPr>
            <p:ph type="title"/>
          </p:nvPr>
        </p:nvSpPr>
        <p:spPr>
          <a:xfrm>
            <a:off x="471656" y="4198487"/>
            <a:ext cx="3777502" cy="914400"/>
          </a:xfrm>
        </p:spPr>
        <p:txBody>
          <a:bodyPr/>
          <a:lstStyle/>
          <a:p>
            <a:r>
              <a:rPr lang="en-US" dirty="0" smtClean="0"/>
              <a:t>Rock of the Gods</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91693" y="3384349"/>
            <a:ext cx="4183526" cy="3124571"/>
          </a:xfrm>
          <a:prstGeom prst="rect">
            <a:avLst/>
          </a:prstGeom>
        </p:spPr>
      </p:pic>
    </p:spTree>
    <p:extLst>
      <p:ext uri="{BB962C8B-B14F-4D97-AF65-F5344CB8AC3E}">
        <p14:creationId xmlns:p14="http://schemas.microsoft.com/office/powerpoint/2010/main" val="26968274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80222" y="685801"/>
            <a:ext cx="6649378" cy="3990231"/>
          </a:xfrm>
        </p:spPr>
        <p:txBody>
          <a:bodyPr>
            <a:normAutofit/>
          </a:bodyPr>
          <a:lstStyle/>
          <a:p>
            <a:r>
              <a:rPr lang="en-US" dirty="0"/>
              <a:t>The area had an unusually beautiful setting, it was very lush and full of life and it has always been one of the main sources of the Jordan River, Josephus saying that it was the chief source. </a:t>
            </a:r>
            <a:endParaRPr lang="en-US" dirty="0" smtClean="0"/>
          </a:p>
          <a:p>
            <a:r>
              <a:rPr lang="en-US" dirty="0" smtClean="0"/>
              <a:t>The </a:t>
            </a:r>
            <a:r>
              <a:rPr lang="en-US" dirty="0"/>
              <a:t>ancient Canaanites built a sanctuary to Baal at </a:t>
            </a:r>
            <a:r>
              <a:rPr lang="en-US" dirty="0" err="1" smtClean="0"/>
              <a:t>Panias</a:t>
            </a:r>
            <a:r>
              <a:rPr lang="en-US" dirty="0"/>
              <a:t>, the Greeks and Romans both built sanctuaries there because of the cave of Pan. </a:t>
            </a:r>
            <a:endParaRPr lang="en-US" dirty="0" smtClean="0"/>
          </a:p>
          <a:p>
            <a:r>
              <a:rPr lang="en-US" dirty="0" smtClean="0"/>
              <a:t>Inside </a:t>
            </a:r>
            <a:r>
              <a:rPr lang="en-US" dirty="0"/>
              <a:t>the cave was a seemingly bottomless pit with an unlimited quantity of water which made the pagans marvel.</a:t>
            </a:r>
          </a:p>
        </p:txBody>
      </p:sp>
      <p:sp>
        <p:nvSpPr>
          <p:cNvPr id="3" name="Title 2"/>
          <p:cNvSpPr>
            <a:spLocks noGrp="1"/>
          </p:cNvSpPr>
          <p:nvPr>
            <p:ph type="title"/>
          </p:nvPr>
        </p:nvSpPr>
        <p:spPr/>
        <p:txBody>
          <a:bodyPr/>
          <a:lstStyle/>
          <a:p>
            <a:r>
              <a:rPr lang="en-US" dirty="0" smtClean="0"/>
              <a:t>Matthew 16:18</a:t>
            </a:r>
            <a:endParaRPr lang="en-US" dirty="0"/>
          </a:p>
        </p:txBody>
      </p:sp>
    </p:spTree>
    <p:extLst>
      <p:ext uri="{BB962C8B-B14F-4D97-AF65-F5344CB8AC3E}">
        <p14:creationId xmlns:p14="http://schemas.microsoft.com/office/powerpoint/2010/main" val="23665719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457200"/>
            <a:ext cx="3657600" cy="2303439"/>
          </a:xfrm>
        </p:spPr>
        <p:txBody>
          <a:bodyPr>
            <a:normAutofit fontScale="77500" lnSpcReduction="20000"/>
          </a:bodyPr>
          <a:lstStyle/>
          <a:p>
            <a:r>
              <a:rPr lang="en-US" dirty="0">
                <a:effectLst/>
              </a:rPr>
              <a:t>In the center of the Rock of the Gods is a huge cave, from which a stream flowed (after 19th century earthquakes, the stream began flowing out from the rock beneath the mouth of the cave). </a:t>
            </a:r>
            <a:endParaRPr lang="en-US" dirty="0" smtClean="0">
              <a:effectLst/>
            </a:endParaRPr>
          </a:p>
          <a:p>
            <a:r>
              <a:rPr lang="en-US" dirty="0" smtClean="0">
                <a:effectLst/>
              </a:rPr>
              <a:t>This </a:t>
            </a:r>
            <a:r>
              <a:rPr lang="en-US" dirty="0">
                <a:effectLst/>
              </a:rPr>
              <a:t>cave was called the “Gates of Hades”, because it was believed that Baal would enter and leave the underworld through places where water came out of it.</a:t>
            </a:r>
          </a:p>
          <a:p>
            <a:endParaRPr lang="en-US" dirty="0"/>
          </a:p>
        </p:txBody>
      </p:sp>
      <p:sp>
        <p:nvSpPr>
          <p:cNvPr id="3" name="Title 2"/>
          <p:cNvSpPr>
            <a:spLocks noGrp="1"/>
          </p:cNvSpPr>
          <p:nvPr>
            <p:ph type="title"/>
          </p:nvPr>
        </p:nvSpPr>
        <p:spPr/>
        <p:txBody>
          <a:bodyPr/>
          <a:lstStyle/>
          <a:p>
            <a:r>
              <a:rPr lang="en-US" dirty="0" smtClean="0"/>
              <a:t>The Cave of Pan</a:t>
            </a:r>
            <a:endParaRPr lang="en-US" dirty="0"/>
          </a:p>
        </p:txBody>
      </p:sp>
      <p:pic>
        <p:nvPicPr>
          <p:cNvPr id="4" name="Picture 3" descr="IMG_026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9600" y="1676400"/>
            <a:ext cx="4267200" cy="3200400"/>
          </a:xfrm>
          <a:prstGeom prst="rect">
            <a:avLst/>
          </a:prstGeom>
        </p:spPr>
      </p:pic>
    </p:spTree>
    <p:extLst>
      <p:ext uri="{BB962C8B-B14F-4D97-AF65-F5344CB8AC3E}">
        <p14:creationId xmlns:p14="http://schemas.microsoft.com/office/powerpoint/2010/main" val="8399808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615432" y="172181"/>
            <a:ext cx="5913836" cy="4065761"/>
          </a:xfrm>
        </p:spPr>
      </p:pic>
      <p:sp>
        <p:nvSpPr>
          <p:cNvPr id="3" name="Title 2"/>
          <p:cNvSpPr>
            <a:spLocks noGrp="1"/>
          </p:cNvSpPr>
          <p:nvPr>
            <p:ph type="title"/>
          </p:nvPr>
        </p:nvSpPr>
        <p:spPr>
          <a:xfrm>
            <a:off x="214768" y="5166295"/>
            <a:ext cx="8656103" cy="914400"/>
          </a:xfrm>
        </p:spPr>
        <p:txBody>
          <a:bodyPr/>
          <a:lstStyle/>
          <a:p>
            <a:r>
              <a:rPr lang="en-US" sz="4000" dirty="0" smtClean="0"/>
              <a:t>The Cave of Pan </a:t>
            </a:r>
            <a:br>
              <a:rPr lang="en-US" sz="4000" dirty="0" smtClean="0"/>
            </a:br>
            <a:r>
              <a:rPr lang="en-US" sz="4000" dirty="0" smtClean="0"/>
              <a:t>(Gates of Hades) </a:t>
            </a:r>
            <a:br>
              <a:rPr lang="en-US" sz="4000" dirty="0" smtClean="0"/>
            </a:br>
            <a:r>
              <a:rPr lang="en-US" sz="4000" dirty="0" smtClean="0"/>
              <a:t>The Gates of Hades</a:t>
            </a:r>
            <a:endParaRPr lang="en-US" sz="4000" dirty="0"/>
          </a:p>
        </p:txBody>
      </p:sp>
    </p:spTree>
    <p:extLst>
      <p:ext uri="{BB962C8B-B14F-4D97-AF65-F5344CB8AC3E}">
        <p14:creationId xmlns:p14="http://schemas.microsoft.com/office/powerpoint/2010/main" val="3407738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2"/>
          <p:cNvSpPr>
            <a:spLocks noGrp="1"/>
          </p:cNvSpPr>
          <p:nvPr>
            <p:ph idx="1"/>
          </p:nvPr>
        </p:nvSpPr>
        <p:spPr/>
        <p:txBody>
          <a:bodyPr/>
          <a:lstStyle/>
          <a:p>
            <a:r>
              <a:rPr lang="en-US" smtClean="0"/>
              <a:t>[17] Sanctify them through thy truth</a:t>
            </a:r>
          </a:p>
          <a:p>
            <a:r>
              <a:rPr lang="en-US" smtClean="0"/>
              <a:t>[32] And ye shall know the truth, and the truth shall make you free: thy word is truth.</a:t>
            </a:r>
            <a:endParaRPr lang="en-US"/>
          </a:p>
        </p:txBody>
      </p:sp>
      <p:sp>
        <p:nvSpPr>
          <p:cNvPr id="49154" name="Title 1"/>
          <p:cNvSpPr>
            <a:spLocks noGrp="1"/>
          </p:cNvSpPr>
          <p:nvPr>
            <p:ph type="title"/>
          </p:nvPr>
        </p:nvSpPr>
        <p:spPr>
          <a:xfrm>
            <a:off x="685800" y="838200"/>
            <a:ext cx="7543800" cy="914400"/>
          </a:xfrm>
        </p:spPr>
        <p:txBody>
          <a:bodyPr/>
          <a:lstStyle/>
          <a:p>
            <a:r>
              <a:rPr lang="en-US" dirty="0" smtClean="0"/>
              <a:t>There is absolute truth </a:t>
            </a:r>
            <a:br>
              <a:rPr lang="en-US" dirty="0" smtClean="0"/>
            </a:br>
            <a:r>
              <a:rPr lang="en-US" dirty="0" smtClean="0"/>
              <a:t>Jn. 17:17; 8:32</a:t>
            </a:r>
            <a:endParaRPr lang="en-US" dirty="0"/>
          </a:p>
        </p:txBody>
      </p:sp>
      <p:sp>
        <p:nvSpPr>
          <p:cNvPr id="5" name="Title 1"/>
          <p:cNvSpPr txBox="1">
            <a:spLocks/>
          </p:cNvSpPr>
          <p:nvPr/>
        </p:nvSpPr>
        <p:spPr bwMode="auto">
          <a:xfrm>
            <a:off x="1066800" y="3657600"/>
            <a:ext cx="6858000" cy="1371600"/>
          </a:xfrm>
          <a:prstGeom prst="rect">
            <a:avLst/>
          </a:prstGeom>
          <a:noFill/>
          <a:ln w="9525">
            <a:noFill/>
            <a:miter lim="800000"/>
            <a:headEnd/>
            <a:tailEnd/>
          </a:ln>
        </p:spPr>
        <p:txBody>
          <a:bodyPr anchor="ctr">
            <a:normAutofit fontScale="97500"/>
          </a:bodyPr>
          <a:lstStyle/>
          <a:p>
            <a:pPr algn="ctr" eaLnBrk="0" hangingPunct="0">
              <a:defRPr/>
            </a:pPr>
            <a:r>
              <a:rPr lang="en-US" sz="4000" kern="0" dirty="0">
                <a:solidFill>
                  <a:schemeClr val="tx2"/>
                </a:solidFill>
                <a:latin typeface="+mj-lt"/>
                <a:ea typeface="+mj-ea"/>
                <a:cs typeface="+mj-cs"/>
              </a:rPr>
              <a:t>There is an absolute moral </a:t>
            </a:r>
            <a:r>
              <a:rPr lang="en-US" sz="4000" u="sng" kern="0" dirty="0">
                <a:solidFill>
                  <a:schemeClr val="tx2"/>
                </a:solidFill>
                <a:latin typeface="+mj-lt"/>
                <a:ea typeface="+mj-ea"/>
                <a:cs typeface="+mj-cs"/>
              </a:rPr>
              <a:t>standard </a:t>
            </a:r>
            <a:r>
              <a:rPr lang="en-US" sz="4000" kern="0" dirty="0">
                <a:solidFill>
                  <a:schemeClr val="tx2"/>
                </a:solidFill>
                <a:latin typeface="+mj-lt"/>
                <a:ea typeface="+mj-ea"/>
                <a:cs typeface="+mj-cs"/>
              </a:rPr>
              <a:t>– 1 Th. 5:22</a:t>
            </a:r>
          </a:p>
        </p:txBody>
      </p:sp>
      <p:sp>
        <p:nvSpPr>
          <p:cNvPr id="49157" name="Rectangle 5"/>
          <p:cNvSpPr>
            <a:spLocks noChangeArrowheads="1"/>
          </p:cNvSpPr>
          <p:nvPr/>
        </p:nvSpPr>
        <p:spPr bwMode="auto">
          <a:xfrm>
            <a:off x="1447800" y="5791200"/>
            <a:ext cx="693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dirty="0"/>
              <a:t>{22} Abstain from every form of evil</a:t>
            </a:r>
            <a:r>
              <a:rPr lang="en-US" dirty="0"/>
              <a:t>.</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757269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71987" y="685801"/>
            <a:ext cx="6757613" cy="4011879"/>
          </a:xfrm>
        </p:spPr>
        <p:txBody>
          <a:bodyPr>
            <a:normAutofit/>
          </a:bodyPr>
          <a:lstStyle/>
          <a:p>
            <a:r>
              <a:rPr lang="en-US" dirty="0" smtClean="0"/>
              <a:t>Caesarea Philippi was mentioned only twice in the Bible, </a:t>
            </a:r>
            <a:r>
              <a:rPr lang="en-US" dirty="0"/>
              <a:t>both referring to the same event where Jesus chose to reveal to His disciples that He was the Messiah. </a:t>
            </a:r>
            <a:endParaRPr lang="en-US" dirty="0" smtClean="0"/>
          </a:p>
          <a:p>
            <a:r>
              <a:rPr lang="en-US" dirty="0" smtClean="0"/>
              <a:t>He </a:t>
            </a:r>
            <a:r>
              <a:rPr lang="en-US" dirty="0"/>
              <a:t>also announced His coming death in Jerusalem and the end of His earthly ministry and beginning of theirs. </a:t>
            </a:r>
            <a:endParaRPr lang="en-US" dirty="0" smtClean="0"/>
          </a:p>
          <a:p>
            <a:r>
              <a:rPr lang="en-US" dirty="0" smtClean="0"/>
              <a:t>Why would Jesus choose </a:t>
            </a:r>
            <a:r>
              <a:rPr lang="en-US" dirty="0"/>
              <a:t>this place to reveal who He was to His disciples, so far north of the Sea of </a:t>
            </a:r>
            <a:r>
              <a:rPr lang="en-US" dirty="0" smtClean="0"/>
              <a:t>Galilee</a:t>
            </a:r>
            <a:r>
              <a:rPr lang="en-US" dirty="0"/>
              <a:t>?</a:t>
            </a:r>
          </a:p>
        </p:txBody>
      </p:sp>
      <p:sp>
        <p:nvSpPr>
          <p:cNvPr id="3" name="Title 2"/>
          <p:cNvSpPr>
            <a:spLocks noGrp="1"/>
          </p:cNvSpPr>
          <p:nvPr>
            <p:ph type="title"/>
          </p:nvPr>
        </p:nvSpPr>
        <p:spPr/>
        <p:txBody>
          <a:bodyPr/>
          <a:lstStyle/>
          <a:p>
            <a:r>
              <a:rPr lang="en-US" dirty="0" smtClean="0"/>
              <a:t>Why this place?</a:t>
            </a:r>
            <a:endParaRPr lang="en-US" dirty="0"/>
          </a:p>
        </p:txBody>
      </p:sp>
    </p:spTree>
    <p:extLst>
      <p:ext uri="{BB962C8B-B14F-4D97-AF65-F5344CB8AC3E}">
        <p14:creationId xmlns:p14="http://schemas.microsoft.com/office/powerpoint/2010/main" val="25887846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65790" y="685801"/>
            <a:ext cx="6663810" cy="3795396"/>
          </a:xfrm>
        </p:spPr>
        <p:txBody>
          <a:bodyPr/>
          <a:lstStyle/>
          <a:p>
            <a:r>
              <a:rPr lang="en-US" dirty="0"/>
              <a:t>The Cave of Pan (or Grotto of Pan) was amazing because of many </a:t>
            </a:r>
            <a:r>
              <a:rPr lang="en-US" dirty="0" smtClean="0"/>
              <a:t>reasons;</a:t>
            </a:r>
          </a:p>
          <a:p>
            <a:r>
              <a:rPr lang="en-US" dirty="0" smtClean="0"/>
              <a:t>The waters </a:t>
            </a:r>
            <a:r>
              <a:rPr lang="en-US" dirty="0"/>
              <a:t>flowed out of the cave and fed the Jordan </a:t>
            </a:r>
            <a:r>
              <a:rPr lang="en-US" dirty="0" smtClean="0"/>
              <a:t>River </a:t>
            </a:r>
          </a:p>
          <a:p>
            <a:r>
              <a:rPr lang="en-US" dirty="0"/>
              <a:t>T</a:t>
            </a:r>
            <a:r>
              <a:rPr lang="en-US" dirty="0" smtClean="0"/>
              <a:t>here </a:t>
            </a:r>
            <a:r>
              <a:rPr lang="en-US" dirty="0"/>
              <a:t>was a bottomless pit inside that contained so much water that it could not be measured. </a:t>
            </a:r>
            <a:endParaRPr lang="en-US" dirty="0" smtClean="0"/>
          </a:p>
          <a:p>
            <a:r>
              <a:rPr lang="en-US" dirty="0" smtClean="0"/>
              <a:t>The </a:t>
            </a:r>
            <a:r>
              <a:rPr lang="en-US" dirty="0"/>
              <a:t>place was so striking that it impressed Alexander the Great, and the Greeks built a sanctuary there. </a:t>
            </a:r>
          </a:p>
        </p:txBody>
      </p:sp>
      <p:sp>
        <p:nvSpPr>
          <p:cNvPr id="3" name="Title 2"/>
          <p:cNvSpPr>
            <a:spLocks noGrp="1"/>
          </p:cNvSpPr>
          <p:nvPr>
            <p:ph type="title"/>
          </p:nvPr>
        </p:nvSpPr>
        <p:spPr/>
        <p:txBody>
          <a:bodyPr/>
          <a:lstStyle/>
          <a:p>
            <a:r>
              <a:rPr lang="en-US" dirty="0" smtClean="0"/>
              <a:t>The Cave of Pan</a:t>
            </a:r>
            <a:endParaRPr lang="en-US" dirty="0"/>
          </a:p>
        </p:txBody>
      </p:sp>
    </p:spTree>
    <p:extLst>
      <p:ext uri="{BB962C8B-B14F-4D97-AF65-F5344CB8AC3E}">
        <p14:creationId xmlns:p14="http://schemas.microsoft.com/office/powerpoint/2010/main" val="15222629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964660" y="3200401"/>
            <a:ext cx="6096000" cy="3657599"/>
          </a:xfrm>
        </p:spPr>
      </p:pic>
      <p:sp>
        <p:nvSpPr>
          <p:cNvPr id="3" name="Title 2"/>
          <p:cNvSpPr>
            <a:spLocks noGrp="1"/>
          </p:cNvSpPr>
          <p:nvPr>
            <p:ph type="title"/>
          </p:nvPr>
        </p:nvSpPr>
        <p:spPr/>
        <p:txBody>
          <a:bodyPr/>
          <a:lstStyle/>
          <a:p>
            <a:r>
              <a:rPr lang="en-US" dirty="0" err="1" smtClean="0"/>
              <a:t>Panias</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394024" cy="3583173"/>
          </a:xfrm>
          <a:prstGeom prst="rect">
            <a:avLst/>
          </a:prstGeom>
        </p:spPr>
      </p:pic>
    </p:spTree>
    <p:extLst>
      <p:ext uri="{BB962C8B-B14F-4D97-AF65-F5344CB8AC3E}">
        <p14:creationId xmlns:p14="http://schemas.microsoft.com/office/powerpoint/2010/main" val="14200949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4703" y="246889"/>
            <a:ext cx="6261452" cy="4032258"/>
          </a:xfrm>
        </p:spPr>
        <p:txBody>
          <a:bodyPr>
            <a:normAutofit/>
          </a:bodyPr>
          <a:lstStyle/>
          <a:p>
            <a:r>
              <a:rPr lang="en-US" dirty="0" smtClean="0"/>
              <a:t>Natural </a:t>
            </a:r>
            <a:r>
              <a:rPr lang="en-US" dirty="0"/>
              <a:t>features not only impressed the Greeks but they believed them to be a dwelling place of the gods, and nothing produced more awe and terror than a place identified as a cave where the god Pan dwelt</a:t>
            </a:r>
            <a:r>
              <a:rPr lang="en-US" dirty="0" smtClean="0"/>
              <a:t>.</a:t>
            </a:r>
          </a:p>
          <a:p>
            <a:r>
              <a:rPr lang="en-US" dirty="0" smtClean="0"/>
              <a:t> Pan was </a:t>
            </a:r>
            <a:r>
              <a:rPr lang="en-US" dirty="0"/>
              <a:t>responsible for the scary noises in the forest and many mysteries were associated with him that brought great fear. </a:t>
            </a:r>
            <a:endParaRPr lang="en-US" dirty="0" smtClean="0"/>
          </a:p>
          <a:p>
            <a:r>
              <a:rPr lang="en-US" dirty="0" smtClean="0"/>
              <a:t>The </a:t>
            </a:r>
            <a:r>
              <a:rPr lang="en-US" dirty="0"/>
              <a:t>Romans were heavily influenced by the Greeks and they followed many of their religious traditions. </a:t>
            </a:r>
            <a:endParaRPr lang="en-US" dirty="0" smtClean="0"/>
          </a:p>
          <a:p>
            <a:pPr marL="18288" indent="0">
              <a:buNone/>
            </a:pPr>
            <a:endParaRPr lang="en-US" dirty="0"/>
          </a:p>
        </p:txBody>
      </p:sp>
      <p:sp>
        <p:nvSpPr>
          <p:cNvPr id="3" name="Title 2"/>
          <p:cNvSpPr>
            <a:spLocks noGrp="1"/>
          </p:cNvSpPr>
          <p:nvPr>
            <p:ph type="title"/>
          </p:nvPr>
        </p:nvSpPr>
        <p:spPr/>
        <p:txBody>
          <a:bodyPr/>
          <a:lstStyle/>
          <a:p>
            <a:r>
              <a:rPr lang="en-US" dirty="0" smtClean="0"/>
              <a:t>Pan</a:t>
            </a:r>
            <a:endParaRPr lang="en-US" dirty="0"/>
          </a:p>
        </p:txBody>
      </p:sp>
      <p:pic>
        <p:nvPicPr>
          <p:cNvPr id="4" name="Picture 3"/>
          <p:cNvPicPr>
            <a:picLocks noChangeAspect="1"/>
          </p:cNvPicPr>
          <p:nvPr/>
        </p:nvPicPr>
        <p:blipFill>
          <a:blip r:embed="rId2"/>
          <a:stretch>
            <a:fillRect/>
          </a:stretch>
        </p:blipFill>
        <p:spPr>
          <a:xfrm>
            <a:off x="7400926" y="1632712"/>
            <a:ext cx="1612900" cy="4470400"/>
          </a:xfrm>
          <a:prstGeom prst="rect">
            <a:avLst/>
          </a:prstGeom>
        </p:spPr>
      </p:pic>
    </p:spTree>
    <p:extLst>
      <p:ext uri="{BB962C8B-B14F-4D97-AF65-F5344CB8AC3E}">
        <p14:creationId xmlns:p14="http://schemas.microsoft.com/office/powerpoint/2010/main" val="12228979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l="-12565" r="-12565"/>
          <a:stretch>
            <a:fillRect/>
          </a:stretch>
        </p:blipFill>
        <p:spPr>
          <a:xfrm>
            <a:off x="777239" y="246889"/>
            <a:ext cx="7510727" cy="4506435"/>
          </a:xfrm>
        </p:spPr>
      </p:pic>
      <p:sp>
        <p:nvSpPr>
          <p:cNvPr id="3" name="Title 2"/>
          <p:cNvSpPr>
            <a:spLocks noGrp="1"/>
          </p:cNvSpPr>
          <p:nvPr>
            <p:ph type="title"/>
          </p:nvPr>
        </p:nvSpPr>
        <p:spPr/>
        <p:txBody>
          <a:bodyPr/>
          <a:lstStyle/>
          <a:p>
            <a:r>
              <a:rPr lang="en-US" dirty="0" err="1" smtClean="0"/>
              <a:t>Panias</a:t>
            </a:r>
            <a:endParaRPr lang="en-US" dirty="0"/>
          </a:p>
        </p:txBody>
      </p:sp>
    </p:spTree>
    <p:extLst>
      <p:ext uri="{BB962C8B-B14F-4D97-AF65-F5344CB8AC3E}">
        <p14:creationId xmlns:p14="http://schemas.microsoft.com/office/powerpoint/2010/main" val="22319834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0133" y="448251"/>
            <a:ext cx="6940989" cy="3895149"/>
          </a:xfrm>
        </p:spPr>
        <p:txBody>
          <a:bodyPr/>
          <a:lstStyle/>
          <a:p>
            <a:r>
              <a:rPr lang="en-US" dirty="0">
                <a:effectLst/>
              </a:rPr>
              <a:t>In the open-air Pan Shrine, next to the cave mouth, there was a large niche, in which a statue of Pan (a half-goat, half-human creature) stood, with a large erect phallus, worshipped for its fertility properties. </a:t>
            </a:r>
            <a:endParaRPr lang="en-US" dirty="0" smtClean="0">
              <a:effectLst/>
            </a:endParaRPr>
          </a:p>
          <a:p>
            <a:r>
              <a:rPr lang="en-US" dirty="0" smtClean="0">
                <a:effectLst/>
              </a:rPr>
              <a:t>Surrounding </a:t>
            </a:r>
            <a:r>
              <a:rPr lang="en-US" dirty="0">
                <a:effectLst/>
              </a:rPr>
              <a:t>him in the wall were many smaller niches, in which were statues of his attending nymphs. </a:t>
            </a:r>
            <a:endParaRPr lang="en-US" dirty="0" smtClean="0">
              <a:effectLst/>
            </a:endParaRPr>
          </a:p>
          <a:p>
            <a:r>
              <a:rPr lang="en-US" dirty="0" smtClean="0">
                <a:effectLst/>
              </a:rPr>
              <a:t>On </a:t>
            </a:r>
            <a:r>
              <a:rPr lang="en-US" dirty="0">
                <a:effectLst/>
              </a:rPr>
              <a:t>the shrine in front of these niches, worshippers of Pan would congregate and partake in bizarre sexual rites, including copulation with goats – worshipped for their relationship to Pan.</a:t>
            </a:r>
          </a:p>
          <a:p>
            <a:endParaRPr lang="en-US" dirty="0"/>
          </a:p>
        </p:txBody>
      </p:sp>
      <p:sp>
        <p:nvSpPr>
          <p:cNvPr id="3" name="Title 2"/>
          <p:cNvSpPr>
            <a:spLocks noGrp="1"/>
          </p:cNvSpPr>
          <p:nvPr>
            <p:ph type="title"/>
          </p:nvPr>
        </p:nvSpPr>
        <p:spPr/>
        <p:txBody>
          <a:bodyPr/>
          <a:lstStyle/>
          <a:p>
            <a:r>
              <a:rPr lang="en-US" dirty="0" err="1" smtClean="0"/>
              <a:t>Panias</a:t>
            </a:r>
            <a:endParaRPr lang="en-US" dirty="0"/>
          </a:p>
        </p:txBody>
      </p:sp>
      <p:pic>
        <p:nvPicPr>
          <p:cNvPr id="4" name="Picture 3"/>
          <p:cNvPicPr>
            <a:picLocks noChangeAspect="1"/>
          </p:cNvPicPr>
          <p:nvPr/>
        </p:nvPicPr>
        <p:blipFill>
          <a:blip r:embed="rId2"/>
          <a:stretch>
            <a:fillRect/>
          </a:stretch>
        </p:blipFill>
        <p:spPr>
          <a:xfrm>
            <a:off x="7400926" y="1632712"/>
            <a:ext cx="1612900" cy="4470400"/>
          </a:xfrm>
          <a:prstGeom prst="rect">
            <a:avLst/>
          </a:prstGeom>
        </p:spPr>
      </p:pic>
    </p:spTree>
    <p:extLst>
      <p:ext uri="{BB962C8B-B14F-4D97-AF65-F5344CB8AC3E}">
        <p14:creationId xmlns:p14="http://schemas.microsoft.com/office/powerpoint/2010/main" val="5223124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64585" y="231187"/>
            <a:ext cx="6096000" cy="3657599"/>
          </a:xfrm>
        </p:spPr>
        <p:txBody>
          <a:bodyPr>
            <a:normAutofit/>
          </a:bodyPr>
          <a:lstStyle/>
          <a:p>
            <a:r>
              <a:rPr lang="en-US" sz="3200" dirty="0" smtClean="0"/>
              <a:t>It was here in the Pagan city  that Jesus asks his disciples “Who do people say the Son of Man is?</a:t>
            </a:r>
            <a:endParaRPr lang="en-US" sz="3200" dirty="0"/>
          </a:p>
        </p:txBody>
      </p:sp>
      <p:sp>
        <p:nvSpPr>
          <p:cNvPr id="3" name="Title 2"/>
          <p:cNvSpPr>
            <a:spLocks noGrp="1"/>
          </p:cNvSpPr>
          <p:nvPr>
            <p:ph type="title"/>
          </p:nvPr>
        </p:nvSpPr>
        <p:spPr/>
        <p:txBody>
          <a:bodyPr/>
          <a:lstStyle/>
          <a:p>
            <a:r>
              <a:rPr lang="en-US" sz="3200" dirty="0">
                <a:effectLst/>
              </a:rPr>
              <a:t>Simon Peter answered, “You are the Christ, the Son of the living God.” (Matthew 16:13-16)</a:t>
            </a:r>
            <a:br>
              <a:rPr lang="en-US" sz="3200" dirty="0">
                <a:effectLst/>
              </a:rPr>
            </a:br>
            <a:endParaRPr lang="en-US" sz="3200" dirty="0"/>
          </a:p>
        </p:txBody>
      </p:sp>
    </p:spTree>
    <p:extLst>
      <p:ext uri="{BB962C8B-B14F-4D97-AF65-F5344CB8AC3E}">
        <p14:creationId xmlns:p14="http://schemas.microsoft.com/office/powerpoint/2010/main" val="1181501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4"/>
          <p:cNvSpPr>
            <a:spLocks noGrp="1" noChangeArrowheads="1"/>
          </p:cNvSpPr>
          <p:nvPr>
            <p:ph type="title"/>
          </p:nvPr>
        </p:nvSpPr>
        <p:spPr>
          <a:xfrm>
            <a:off x="381000" y="381000"/>
            <a:ext cx="7543800" cy="914400"/>
          </a:xfrm>
        </p:spPr>
        <p:txBody>
          <a:bodyPr/>
          <a:lstStyle/>
          <a:p>
            <a:r>
              <a:rPr lang="en-ZA" dirty="0"/>
              <a:t>Ossuary of Caiaphas</a:t>
            </a:r>
          </a:p>
        </p:txBody>
      </p:sp>
      <p:pic>
        <p:nvPicPr>
          <p:cNvPr id="109573" name="Picture 5" descr="Archaeology 00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1447800"/>
            <a:ext cx="7991475" cy="429736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11735375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04800" y="533400"/>
            <a:ext cx="7543800" cy="914400"/>
          </a:xfrm>
        </p:spPr>
        <p:txBody>
          <a:bodyPr/>
          <a:lstStyle/>
          <a:p>
            <a:r>
              <a:rPr lang="en-ZA" dirty="0"/>
              <a:t>Ossuary of Caiphas</a:t>
            </a:r>
          </a:p>
        </p:txBody>
      </p:sp>
      <p:pic>
        <p:nvPicPr>
          <p:cNvPr id="107524" name="Picture 4" descr="Archaeology 01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0" y="1600200"/>
            <a:ext cx="4464050" cy="488632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19916267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609600"/>
            <a:ext cx="7543800" cy="914400"/>
          </a:xfrm>
        </p:spPr>
        <p:txBody>
          <a:bodyPr/>
          <a:lstStyle/>
          <a:p>
            <a:r>
              <a:rPr lang="en-ZA" dirty="0"/>
              <a:t>1990 - Ossuary of Caiaphas</a:t>
            </a:r>
          </a:p>
        </p:txBody>
      </p:sp>
      <p:sp>
        <p:nvSpPr>
          <p:cNvPr id="63491" name="Rectangle 3"/>
          <p:cNvSpPr>
            <a:spLocks noGrp="1" noChangeArrowheads="1"/>
          </p:cNvSpPr>
          <p:nvPr>
            <p:ph type="body" idx="1"/>
          </p:nvPr>
        </p:nvSpPr>
        <p:spPr>
          <a:xfrm>
            <a:off x="762000" y="1905000"/>
            <a:ext cx="3370263" cy="4530725"/>
          </a:xfrm>
        </p:spPr>
        <p:txBody>
          <a:bodyPr/>
          <a:lstStyle/>
          <a:p>
            <a:pPr>
              <a:lnSpc>
                <a:spcPct val="80000"/>
              </a:lnSpc>
            </a:pPr>
            <a:r>
              <a:rPr lang="en-ZA" sz="2400" dirty="0"/>
              <a:t>From the Caiaphas family tomb in Jerusalem, this ossuary bears the inscription "Yehosef bar Qafa: (Joseph, son of Caiaphas), and it is dated to the Second Temple Period. Caiaphas is the name of the High Priest who presided over the trial of Jesus.</a:t>
            </a:r>
          </a:p>
        </p:txBody>
      </p:sp>
      <p:pic>
        <p:nvPicPr>
          <p:cNvPr id="63492" name="Picture 4" descr="os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060575"/>
            <a:ext cx="4321175" cy="38544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4276813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9" name="Content Placeholder 2"/>
          <p:cNvSpPr>
            <a:spLocks noGrp="1"/>
          </p:cNvSpPr>
          <p:nvPr>
            <p:ph idx="1"/>
          </p:nvPr>
        </p:nvSpPr>
        <p:spPr/>
        <p:txBody>
          <a:bodyPr/>
          <a:lstStyle/>
          <a:p>
            <a:r>
              <a:rPr lang="ja-JP" altLang="en-US" smtClean="0"/>
              <a:t>“</a:t>
            </a:r>
            <a:r>
              <a:rPr lang="en-US" smtClean="0"/>
              <a:t>The point of postmodernism is not </a:t>
            </a:r>
            <a:r>
              <a:rPr lang="ja-JP" altLang="en-US" smtClean="0"/>
              <a:t>‘</a:t>
            </a:r>
            <a:r>
              <a:rPr lang="en-US" smtClean="0"/>
              <a:t>truth</a:t>
            </a:r>
            <a:r>
              <a:rPr lang="ja-JP" altLang="en-US" smtClean="0"/>
              <a:t>’</a:t>
            </a:r>
            <a:r>
              <a:rPr lang="en-US" smtClean="0"/>
              <a:t> but power.  Unable to defeat the power of the word of God through argument, postmodernists seek to dismiss God, to gag him by making him irrelevant.</a:t>
            </a:r>
            <a:r>
              <a:rPr lang="ja-JP" altLang="en-US" smtClean="0"/>
              <a:t>”</a:t>
            </a:r>
            <a:r>
              <a:rPr lang="en-US" smtClean="0"/>
              <a:t> (Sanders, 26)</a:t>
            </a:r>
            <a:endParaRPr lang="en-US"/>
          </a:p>
        </p:txBody>
      </p:sp>
      <p:sp>
        <p:nvSpPr>
          <p:cNvPr id="50178" name="Title 1"/>
          <p:cNvSpPr>
            <a:spLocks noGrp="1"/>
          </p:cNvSpPr>
          <p:nvPr>
            <p:ph type="title"/>
          </p:nvPr>
        </p:nvSpPr>
        <p:spPr>
          <a:xfrm>
            <a:off x="762000" y="457200"/>
            <a:ext cx="7543800" cy="914400"/>
          </a:xfrm>
        </p:spPr>
        <p:txBody>
          <a:bodyPr/>
          <a:lstStyle/>
          <a:p>
            <a:r>
              <a:rPr lang="en-US" dirty="0" smtClean="0"/>
              <a:t>Postmodernism</a:t>
            </a:r>
            <a:endParaRPr lang="en-US" dirty="0"/>
          </a:p>
        </p:txBody>
      </p:sp>
      <p:sp>
        <p:nvSpPr>
          <p:cNvPr id="5" name="Content Placeholder 2"/>
          <p:cNvSpPr txBox="1">
            <a:spLocks/>
          </p:cNvSpPr>
          <p:nvPr/>
        </p:nvSpPr>
        <p:spPr bwMode="auto">
          <a:xfrm>
            <a:off x="685800" y="3581400"/>
            <a:ext cx="7772400" cy="1828800"/>
          </a:xfrm>
          <a:prstGeom prst="rect">
            <a:avLst/>
          </a:prstGeom>
          <a:noFill/>
          <a:ln w="9525">
            <a:noFill/>
            <a:miter lim="800000"/>
            <a:headEnd/>
            <a:tailEnd/>
          </a:ln>
        </p:spPr>
        <p:txBody>
          <a:bodyPr/>
          <a:lstStyle>
            <a:lvl1pPr marL="342900" indent="-342900" eaLnBrk="0" hangingPunct="0">
              <a:defRPr sz="2400">
                <a:solidFill>
                  <a:schemeClr val="tx1"/>
                </a:solidFill>
                <a:latin typeface="Arial Narrow" charset="0"/>
                <a:ea typeface="ＭＳ Ｐゴシック" charset="0"/>
                <a:cs typeface="Arial" charset="0"/>
              </a:defRPr>
            </a:lvl1pPr>
            <a:lvl2pPr marL="37931725" indent="-37474525" eaLnBrk="0" hangingPunct="0">
              <a:defRPr sz="2400">
                <a:solidFill>
                  <a:schemeClr val="tx1"/>
                </a:solidFill>
                <a:latin typeface="Arial Narrow" charset="0"/>
                <a:ea typeface="Arial" charset="0"/>
                <a:cs typeface="Arial" charset="0"/>
              </a:defRPr>
            </a:lvl2pPr>
            <a:lvl3pPr eaLnBrk="0" hangingPunct="0">
              <a:defRPr sz="2400">
                <a:solidFill>
                  <a:schemeClr val="tx1"/>
                </a:solidFill>
                <a:latin typeface="Arial Narrow" charset="0"/>
                <a:ea typeface="Arial" charset="0"/>
                <a:cs typeface="Arial" charset="0"/>
              </a:defRPr>
            </a:lvl3pPr>
            <a:lvl4pPr eaLnBrk="0" hangingPunct="0">
              <a:defRPr sz="2400">
                <a:solidFill>
                  <a:schemeClr val="tx1"/>
                </a:solidFill>
                <a:latin typeface="Arial Narrow" charset="0"/>
                <a:ea typeface="Arial" charset="0"/>
                <a:cs typeface="Arial" charset="0"/>
              </a:defRPr>
            </a:lvl4pPr>
            <a:lvl5pPr eaLnBrk="0" hangingPunct="0">
              <a:defRPr sz="2400">
                <a:solidFill>
                  <a:schemeClr val="tx1"/>
                </a:solidFill>
                <a:latin typeface="Arial Narrow" charset="0"/>
                <a:ea typeface="Arial" charset="0"/>
                <a:cs typeface="Arial" charset="0"/>
              </a:defRPr>
            </a:lvl5pPr>
            <a:lvl6pPr marL="457200" eaLnBrk="0" fontAlgn="base" hangingPunct="0">
              <a:spcBef>
                <a:spcPct val="0"/>
              </a:spcBef>
              <a:spcAft>
                <a:spcPct val="0"/>
              </a:spcAft>
              <a:defRPr sz="2400">
                <a:solidFill>
                  <a:schemeClr val="tx1"/>
                </a:solidFill>
                <a:latin typeface="Arial Narrow" charset="0"/>
                <a:ea typeface="Arial" charset="0"/>
                <a:cs typeface="Arial" charset="0"/>
              </a:defRPr>
            </a:lvl6pPr>
            <a:lvl7pPr marL="914400" eaLnBrk="0" fontAlgn="base" hangingPunct="0">
              <a:spcBef>
                <a:spcPct val="0"/>
              </a:spcBef>
              <a:spcAft>
                <a:spcPct val="0"/>
              </a:spcAft>
              <a:defRPr sz="2400">
                <a:solidFill>
                  <a:schemeClr val="tx1"/>
                </a:solidFill>
                <a:latin typeface="Arial Narrow" charset="0"/>
                <a:ea typeface="Arial" charset="0"/>
                <a:cs typeface="Arial" charset="0"/>
              </a:defRPr>
            </a:lvl7pPr>
            <a:lvl8pPr marL="1371600" eaLnBrk="0" fontAlgn="base" hangingPunct="0">
              <a:spcBef>
                <a:spcPct val="0"/>
              </a:spcBef>
              <a:spcAft>
                <a:spcPct val="0"/>
              </a:spcAft>
              <a:defRPr sz="2400">
                <a:solidFill>
                  <a:schemeClr val="tx1"/>
                </a:solidFill>
                <a:latin typeface="Arial Narrow" charset="0"/>
                <a:ea typeface="Arial" charset="0"/>
                <a:cs typeface="Arial" charset="0"/>
              </a:defRPr>
            </a:lvl8pPr>
            <a:lvl9pPr marL="1828800" eaLnBrk="0" fontAlgn="base" hangingPunct="0">
              <a:spcBef>
                <a:spcPct val="0"/>
              </a:spcBef>
              <a:spcAft>
                <a:spcPct val="0"/>
              </a:spcAft>
              <a:defRPr sz="2400">
                <a:solidFill>
                  <a:schemeClr val="tx1"/>
                </a:solidFill>
                <a:latin typeface="Arial Narrow" charset="0"/>
                <a:ea typeface="Arial" charset="0"/>
                <a:cs typeface="Arial" charset="0"/>
              </a:defRPr>
            </a:lvl9pPr>
          </a:lstStyle>
          <a:p>
            <a:pPr>
              <a:spcBef>
                <a:spcPct val="20000"/>
              </a:spcBef>
              <a:buClr>
                <a:schemeClr val="accent2"/>
              </a:buClr>
              <a:buSzPct val="80000"/>
              <a:buFont typeface="Wingdings" charset="0"/>
              <a:buBlip>
                <a:blip r:embed="rId2"/>
              </a:buBlip>
            </a:pPr>
            <a:r>
              <a:rPr lang="en-US" sz="3200" dirty="0"/>
              <a:t>Postmodernism refuses to permit any group</a:t>
            </a:r>
            <a:r>
              <a:rPr lang="ja-JP" altLang="en-US" sz="3200" dirty="0"/>
              <a:t>’</a:t>
            </a:r>
            <a:r>
              <a:rPr lang="en-US" sz="3200" dirty="0"/>
              <a:t>s belief to dominate any other group</a:t>
            </a:r>
          </a:p>
          <a:p>
            <a:pPr>
              <a:spcBef>
                <a:spcPct val="20000"/>
              </a:spcBef>
              <a:buClr>
                <a:schemeClr val="accent2"/>
              </a:buClr>
              <a:buSzPct val="80000"/>
              <a:buFont typeface="Wingdings" charset="0"/>
              <a:buBlip>
                <a:blip r:embed="rId2"/>
              </a:buBlip>
            </a:pPr>
            <a:endParaRPr lang="en-US" sz="3200"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449266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Grp="1" noChangeArrowheads="1"/>
          </p:cNvSpPr>
          <p:nvPr>
            <p:ph type="title"/>
          </p:nvPr>
        </p:nvSpPr>
        <p:spPr>
          <a:xfrm>
            <a:off x="457200" y="762000"/>
            <a:ext cx="7543800" cy="914400"/>
          </a:xfrm>
        </p:spPr>
        <p:txBody>
          <a:bodyPr/>
          <a:lstStyle/>
          <a:p>
            <a:r>
              <a:rPr lang="en-ZA" dirty="0"/>
              <a:t>Ossuary of Caiaphas</a:t>
            </a:r>
          </a:p>
        </p:txBody>
      </p:sp>
      <p:sp>
        <p:nvSpPr>
          <p:cNvPr id="65541" name="Rectangle 5"/>
          <p:cNvSpPr>
            <a:spLocks noGrp="1" noChangeArrowheads="1"/>
          </p:cNvSpPr>
          <p:nvPr>
            <p:ph type="body" idx="1"/>
          </p:nvPr>
        </p:nvSpPr>
        <p:spPr/>
        <p:txBody>
          <a:bodyPr/>
          <a:lstStyle/>
          <a:p>
            <a:r>
              <a:rPr lang="en-ZA"/>
              <a:t>Ossuary contained the bones of a man of about 60 years old, a woman, two children and two infants. </a:t>
            </a:r>
          </a:p>
        </p:txBody>
      </p:sp>
      <p:pic>
        <p:nvPicPr>
          <p:cNvPr id="65539" name="Picture 3" descr="Archaeology 01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36775" y="3028950"/>
            <a:ext cx="5400675" cy="36449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75976975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ZA"/>
              <a:t>Ossuary of Caiaphas</a:t>
            </a:r>
          </a:p>
        </p:txBody>
      </p:sp>
      <p:pic>
        <p:nvPicPr>
          <p:cNvPr id="105476" name="Picture 4" descr="Archaeology 01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1200" y="381000"/>
            <a:ext cx="3640137" cy="453548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76341538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533400" y="609600"/>
            <a:ext cx="7543800" cy="914400"/>
          </a:xfrm>
        </p:spPr>
        <p:txBody>
          <a:bodyPr/>
          <a:lstStyle/>
          <a:p>
            <a:r>
              <a:rPr lang="en-ZA" dirty="0"/>
              <a:t>Caiphas Tomb – Other Artifacts</a:t>
            </a:r>
          </a:p>
        </p:txBody>
      </p:sp>
      <p:pic>
        <p:nvPicPr>
          <p:cNvPr id="70659" name="Picture 3" descr="Archaeology 00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1540000">
            <a:off x="1908175" y="1598613"/>
            <a:ext cx="5903913"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94756449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533400" y="1600200"/>
            <a:ext cx="7924800" cy="5105400"/>
          </a:xfrm>
        </p:spPr>
        <p:txBody>
          <a:bodyPr/>
          <a:lstStyle/>
          <a:p>
            <a:pPr eaLnBrk="1" hangingPunct="1">
              <a:lnSpc>
                <a:spcPct val="90000"/>
              </a:lnSpc>
              <a:defRPr/>
            </a:pPr>
            <a:r>
              <a:rPr lang="en-US" sz="2400" dirty="0" smtClean="0">
                <a:solidFill>
                  <a:srgbClr val="FFFFFF"/>
                </a:solidFill>
                <a:cs typeface="+mn-cs"/>
              </a:rPr>
              <a:t>In </a:t>
            </a:r>
            <a:r>
              <a:rPr lang="en-US" sz="2400" i="1" dirty="0" smtClean="0">
                <a:solidFill>
                  <a:srgbClr val="FFFFFF"/>
                </a:solidFill>
                <a:cs typeface="+mn-cs"/>
              </a:rPr>
              <a:t>Antiquities, Book 20, Chapter 9</a:t>
            </a:r>
            <a:r>
              <a:rPr lang="en-US" sz="2400" b="1" i="1" dirty="0" smtClean="0">
                <a:solidFill>
                  <a:srgbClr val="FFFFFF"/>
                </a:solidFill>
                <a:cs typeface="+mn-cs"/>
              </a:rPr>
              <a:t>:</a:t>
            </a:r>
          </a:p>
          <a:p>
            <a:pPr lvl="1" eaLnBrk="1" hangingPunct="1">
              <a:lnSpc>
                <a:spcPct val="90000"/>
              </a:lnSpc>
              <a:defRPr/>
            </a:pPr>
            <a:r>
              <a:rPr lang="en-US" sz="2000" dirty="0" smtClean="0">
                <a:solidFill>
                  <a:srgbClr val="FFFFFF"/>
                </a:solidFill>
              </a:rPr>
              <a:t>Festus was now dead, and Albinus was but upon the road; so he assembled the </a:t>
            </a:r>
            <a:r>
              <a:rPr lang="en-US" sz="2000" dirty="0" err="1" smtClean="0">
                <a:solidFill>
                  <a:srgbClr val="FFFFFF"/>
                </a:solidFill>
              </a:rPr>
              <a:t>sanhedrim</a:t>
            </a:r>
            <a:r>
              <a:rPr lang="en-US" sz="2000" dirty="0" smtClean="0">
                <a:solidFill>
                  <a:srgbClr val="FFFFFF"/>
                </a:solidFill>
              </a:rPr>
              <a:t> of judges, and brought before them the brother of Jesus, who was called Christ, whose name was James, and some others, [or, some of his companions]; and when he had formed an accusation against them as breakers of the law, he delivered them to be stoned... </a:t>
            </a:r>
          </a:p>
          <a:p>
            <a:pPr eaLnBrk="1" hangingPunct="1">
              <a:lnSpc>
                <a:spcPct val="90000"/>
              </a:lnSpc>
              <a:defRPr/>
            </a:pPr>
            <a:r>
              <a:rPr lang="en-US" sz="2400" dirty="0" smtClean="0">
                <a:solidFill>
                  <a:srgbClr val="FFFFFF"/>
                </a:solidFill>
                <a:cs typeface="+mn-cs"/>
              </a:rPr>
              <a:t>Clearly, </a:t>
            </a:r>
            <a:r>
              <a:rPr lang="en-US" sz="2400" dirty="0" err="1" smtClean="0">
                <a:solidFill>
                  <a:srgbClr val="FFFFFF"/>
                </a:solidFill>
                <a:cs typeface="+mn-cs"/>
              </a:rPr>
              <a:t>Jesephus</a:t>
            </a:r>
            <a:r>
              <a:rPr lang="en-US" sz="2400" dirty="0" smtClean="0">
                <a:solidFill>
                  <a:srgbClr val="FFFFFF"/>
                </a:solidFill>
                <a:cs typeface="+mn-cs"/>
              </a:rPr>
              <a:t> does not accept that Jesus is the Christ (</a:t>
            </a:r>
            <a:r>
              <a:rPr lang="en-US" sz="2000" b="1" dirty="0" smtClean="0">
                <a:solidFill>
                  <a:srgbClr val="FFFFFF"/>
                </a:solidFill>
                <a:cs typeface="+mn-cs"/>
              </a:rPr>
              <a:t>who was called Christ)</a:t>
            </a:r>
            <a:endParaRPr lang="en-US" sz="2400" dirty="0" smtClean="0">
              <a:solidFill>
                <a:srgbClr val="FFFFFF"/>
              </a:solidFill>
              <a:cs typeface="+mn-cs"/>
            </a:endParaRPr>
          </a:p>
          <a:p>
            <a:pPr eaLnBrk="1" hangingPunct="1">
              <a:lnSpc>
                <a:spcPct val="90000"/>
              </a:lnSpc>
              <a:defRPr/>
            </a:pPr>
            <a:r>
              <a:rPr lang="en-US" sz="2400" dirty="0" smtClean="0">
                <a:solidFill>
                  <a:srgbClr val="FFFFFF"/>
                </a:solidFill>
                <a:cs typeface="+mn-cs"/>
              </a:rPr>
              <a:t>Josephus does confirm that:</a:t>
            </a:r>
          </a:p>
          <a:p>
            <a:pPr lvl="1" eaLnBrk="1" hangingPunct="1">
              <a:lnSpc>
                <a:spcPct val="90000"/>
              </a:lnSpc>
              <a:defRPr/>
            </a:pPr>
            <a:r>
              <a:rPr lang="en-US" dirty="0" smtClean="0">
                <a:solidFill>
                  <a:srgbClr val="FFFFFF"/>
                </a:solidFill>
              </a:rPr>
              <a:t>Jesus existed</a:t>
            </a:r>
          </a:p>
          <a:p>
            <a:pPr lvl="1" eaLnBrk="1" hangingPunct="1">
              <a:lnSpc>
                <a:spcPct val="90000"/>
              </a:lnSpc>
              <a:defRPr/>
            </a:pPr>
            <a:r>
              <a:rPr lang="en-US" dirty="0" smtClean="0">
                <a:solidFill>
                  <a:srgbClr val="FFFFFF"/>
                </a:solidFill>
              </a:rPr>
              <a:t>Jesus had a brother called James (see Galatians 1:18-19)</a:t>
            </a:r>
          </a:p>
          <a:p>
            <a:pPr lvl="1" eaLnBrk="1" hangingPunct="1">
              <a:lnSpc>
                <a:spcPct val="90000"/>
              </a:lnSpc>
              <a:defRPr/>
            </a:pPr>
            <a:r>
              <a:rPr lang="en-US" dirty="0" smtClean="0">
                <a:solidFill>
                  <a:srgbClr val="FFFFFF"/>
                </a:solidFill>
              </a:rPr>
              <a:t>James died for a religious cause !</a:t>
            </a:r>
          </a:p>
          <a:p>
            <a:pPr eaLnBrk="1" hangingPunct="1">
              <a:lnSpc>
                <a:spcPct val="90000"/>
              </a:lnSpc>
              <a:defRPr/>
            </a:pPr>
            <a:endParaRPr lang="en-US" sz="3600" dirty="0" smtClean="0">
              <a:cs typeface="+mn-cs"/>
            </a:endParaRPr>
          </a:p>
        </p:txBody>
      </p:sp>
      <p:sp>
        <p:nvSpPr>
          <p:cNvPr id="6146" name="Rectangle 2"/>
          <p:cNvSpPr>
            <a:spLocks noGrp="1" noChangeArrowheads="1"/>
          </p:cNvSpPr>
          <p:nvPr>
            <p:ph type="title"/>
          </p:nvPr>
        </p:nvSpPr>
        <p:spPr>
          <a:xfrm>
            <a:off x="0" y="838200"/>
            <a:ext cx="8763000" cy="914400"/>
          </a:xfrm>
        </p:spPr>
        <p:txBody>
          <a:bodyPr/>
          <a:lstStyle/>
          <a:p>
            <a:pPr eaLnBrk="1" hangingPunct="1">
              <a:defRPr/>
            </a:pPr>
            <a:r>
              <a:rPr lang="en-US" dirty="0" smtClean="0">
                <a:cs typeface="+mj-cs"/>
              </a:rPr>
              <a:t>Josephus on James, brother of Jesus</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42044618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dissolve">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dissolve">
                                      <p:cBhvr>
                                        <p:cTn id="12" dur="500"/>
                                        <p:tgtEl>
                                          <p:spTgt spid="6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dissolve">
                                      <p:cBhvr>
                                        <p:cTn id="17" dur="500"/>
                                        <p:tgtEl>
                                          <p:spTgt spid="61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dissolve">
                                      <p:cBhvr>
                                        <p:cTn id="22" dur="500"/>
                                        <p:tgtEl>
                                          <p:spTgt spid="61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animEffect transition="in" filter="dissolve">
                                      <p:cBhvr>
                                        <p:cTn id="27" dur="500"/>
                                        <p:tgtEl>
                                          <p:spTgt spid="614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147">
                                            <p:txEl>
                                              <p:pRg st="5" end="5"/>
                                            </p:txEl>
                                          </p:spTgt>
                                        </p:tgtEl>
                                        <p:attrNameLst>
                                          <p:attrName>style.visibility</p:attrName>
                                        </p:attrNameLst>
                                      </p:cBhvr>
                                      <p:to>
                                        <p:strVal val="visible"/>
                                      </p:to>
                                    </p:set>
                                    <p:animEffect transition="in" filter="dissolve">
                                      <p:cBhvr>
                                        <p:cTn id="32" dur="500"/>
                                        <p:tgtEl>
                                          <p:spTgt spid="614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147">
                                            <p:txEl>
                                              <p:pRg st="6" end="6"/>
                                            </p:txEl>
                                          </p:spTgt>
                                        </p:tgtEl>
                                        <p:attrNameLst>
                                          <p:attrName>style.visibility</p:attrName>
                                        </p:attrNameLst>
                                      </p:cBhvr>
                                      <p:to>
                                        <p:strVal val="visible"/>
                                      </p:to>
                                    </p:set>
                                    <p:animEffect transition="in" filter="dissolve">
                                      <p:cBhvr>
                                        <p:cTn id="37" dur="500"/>
                                        <p:tgtEl>
                                          <p:spTgt spid="61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bldLvl="2"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381000"/>
            <a:ext cx="7543800" cy="914400"/>
          </a:xfrm>
        </p:spPr>
        <p:txBody>
          <a:bodyPr/>
          <a:lstStyle/>
          <a:p>
            <a:r>
              <a:rPr lang="en-ZA"/>
              <a:t>2002 – James</a:t>
            </a:r>
            <a:r>
              <a:rPr lang="ja-JP" altLang="en-ZA">
                <a:latin typeface="Arial"/>
              </a:rPr>
              <a:t>’</a:t>
            </a:r>
            <a:r>
              <a:rPr lang="en-ZA"/>
              <a:t> Ossuary</a:t>
            </a:r>
          </a:p>
        </p:txBody>
      </p:sp>
      <p:sp>
        <p:nvSpPr>
          <p:cNvPr id="3075" name="Rectangle 3"/>
          <p:cNvSpPr>
            <a:spLocks noGrp="1" noChangeArrowheads="1"/>
          </p:cNvSpPr>
          <p:nvPr>
            <p:ph type="body" idx="1"/>
          </p:nvPr>
        </p:nvSpPr>
        <p:spPr>
          <a:xfrm>
            <a:off x="914400" y="1600200"/>
            <a:ext cx="2505075" cy="4530725"/>
          </a:xfrm>
        </p:spPr>
        <p:txBody>
          <a:bodyPr/>
          <a:lstStyle/>
          <a:p>
            <a:pPr>
              <a:lnSpc>
                <a:spcPct val="90000"/>
              </a:lnSpc>
            </a:pPr>
            <a:r>
              <a:rPr lang="en-ZA" sz="2400" dirty="0"/>
              <a:t>The letters etched into this ancient limestone object read, 'James, son of Joseph, brother of Jesus.'</a:t>
            </a:r>
            <a:br>
              <a:rPr lang="en-ZA" sz="2400" dirty="0"/>
            </a:br>
            <a:endParaRPr lang="en-ZA" sz="2400" dirty="0"/>
          </a:p>
          <a:p>
            <a:pPr>
              <a:lnSpc>
                <a:spcPct val="90000"/>
              </a:lnSpc>
            </a:pPr>
            <a:r>
              <a:rPr lang="en-ZA" sz="2400" dirty="0"/>
              <a:t>Mk 6;3</a:t>
            </a:r>
            <a:br>
              <a:rPr lang="en-ZA" sz="2400" dirty="0"/>
            </a:br>
            <a:endParaRPr lang="en-ZA" sz="2400" dirty="0"/>
          </a:p>
        </p:txBody>
      </p:sp>
      <p:pic>
        <p:nvPicPr>
          <p:cNvPr id="3082" name="Picture 10" descr="James Bone Box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1063" y="1700213"/>
            <a:ext cx="5543550" cy="473868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63805136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524000" y="1066800"/>
            <a:ext cx="6096000" cy="3657599"/>
          </a:xfrm>
        </p:spPr>
        <p:txBody>
          <a:bodyPr>
            <a:normAutofit/>
          </a:bodyPr>
          <a:lstStyle/>
          <a:p>
            <a:pPr>
              <a:lnSpc>
                <a:spcPct val="80000"/>
              </a:lnSpc>
            </a:pPr>
            <a:r>
              <a:rPr lang="en-ZA" sz="3200" dirty="0"/>
              <a:t>Earliest mention of Jesus outside the Bible</a:t>
            </a:r>
          </a:p>
          <a:p>
            <a:pPr lvl="1">
              <a:lnSpc>
                <a:spcPct val="80000"/>
              </a:lnSpc>
            </a:pPr>
            <a:r>
              <a:rPr lang="en-ZA" sz="3200" dirty="0"/>
              <a:t>Scans by electron microscope </a:t>
            </a:r>
            <a:r>
              <a:rPr lang="en-ZA" sz="3200" dirty="0" smtClean="0"/>
              <a:t>show </a:t>
            </a:r>
            <a:r>
              <a:rPr lang="en-ZA" sz="3200" dirty="0"/>
              <a:t>no trace of modern tools</a:t>
            </a:r>
          </a:p>
          <a:p>
            <a:pPr lvl="1">
              <a:lnSpc>
                <a:spcPct val="80000"/>
              </a:lnSpc>
            </a:pPr>
            <a:r>
              <a:rPr lang="en-ZA" sz="3200" dirty="0"/>
              <a:t>Grammer and script appear to fit normal useage of the </a:t>
            </a:r>
            <a:r>
              <a:rPr lang="en-ZA" sz="3200" dirty="0" smtClean="0"/>
              <a:t>period</a:t>
            </a:r>
            <a:endParaRPr lang="en-ZA" sz="3200" dirty="0"/>
          </a:p>
        </p:txBody>
      </p:sp>
      <p:pic>
        <p:nvPicPr>
          <p:cNvPr id="4100" name="Picture 4" descr="p4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4549775"/>
            <a:ext cx="5903913" cy="2308225"/>
          </a:xfrm>
          <a:prstGeom prst="rect">
            <a:avLst/>
          </a:prstGeom>
          <a:noFill/>
          <a:extLst>
            <a:ext uri="{909E8E84-426E-40DD-AFC4-6F175D3DCCD1}">
              <a14:hiddenFill xmlns:a14="http://schemas.microsoft.com/office/drawing/2010/main">
                <a:solidFill>
                  <a:srgbClr val="FFFFFF"/>
                </a:solidFill>
              </a14:hiddenFill>
            </a:ext>
          </a:extLst>
        </p:spPr>
      </p:pic>
      <p:sp>
        <p:nvSpPr>
          <p:cNvPr id="4101" name="Rectangle 5"/>
          <p:cNvSpPr>
            <a:spLocks noGrp="1" noChangeArrowheads="1"/>
          </p:cNvSpPr>
          <p:nvPr>
            <p:ph type="title"/>
          </p:nvPr>
        </p:nvSpPr>
        <p:spPr>
          <a:xfrm>
            <a:off x="533400" y="304800"/>
            <a:ext cx="7543800" cy="914400"/>
          </a:xfrm>
          <a:noFill/>
          <a:ln/>
        </p:spPr>
        <p:txBody>
          <a:bodyPr/>
          <a:lstStyle/>
          <a:p>
            <a:r>
              <a:rPr lang="en-ZA" dirty="0"/>
              <a:t>2002 – James</a:t>
            </a:r>
            <a:r>
              <a:rPr lang="ja-JP" altLang="en-ZA" dirty="0">
                <a:latin typeface="Arial"/>
              </a:rPr>
              <a:t>’</a:t>
            </a:r>
            <a:r>
              <a:rPr lang="en-ZA" dirty="0"/>
              <a:t> Ossuary</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253779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2000"/>
                                        <p:tgtEl>
                                          <p:spTgt spid="409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9">
                                            <p:txEl>
                                              <p:pRg st="1" end="1"/>
                                            </p:txEl>
                                          </p:spTgt>
                                        </p:tgtEl>
                                        <p:attrNameLst>
                                          <p:attrName>style.visibility</p:attrName>
                                        </p:attrNameLst>
                                      </p:cBhvr>
                                      <p:to>
                                        <p:strVal val="visible"/>
                                      </p:to>
                                    </p:set>
                                    <p:animEffect transition="in" filter="fade">
                                      <p:cBhvr>
                                        <p:cTn id="10" dur="2000"/>
                                        <p:tgtEl>
                                          <p:spTgt spid="409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99">
                                            <p:txEl>
                                              <p:pRg st="2" end="2"/>
                                            </p:txEl>
                                          </p:spTgt>
                                        </p:tgtEl>
                                        <p:attrNameLst>
                                          <p:attrName>style.visibility</p:attrName>
                                        </p:attrNameLst>
                                      </p:cBhvr>
                                      <p:to>
                                        <p:strVal val="visible"/>
                                      </p:to>
                                    </p:set>
                                    <p:animEffect transition="in" filter="fade">
                                      <p:cBhvr>
                                        <p:cTn id="13" dur="2000"/>
                                        <p:tgtEl>
                                          <p:spTgt spid="4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p:txBody>
          <a:bodyPr/>
          <a:lstStyle/>
          <a:p>
            <a:r>
              <a:rPr lang="en-ZA"/>
              <a:t>Aramaic inscription "</a:t>
            </a:r>
            <a:r>
              <a:rPr lang="en-ZA" i="1"/>
              <a:t>Ya'akov bar Yosef akhui di Yeshua."</a:t>
            </a:r>
            <a:r>
              <a:rPr lang="en-ZA"/>
              <a:t> </a:t>
            </a:r>
          </a:p>
        </p:txBody>
      </p:sp>
      <p:pic>
        <p:nvPicPr>
          <p:cNvPr id="9220" name="Picture 4" descr="BoneBox"/>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3193926"/>
            <a:ext cx="6318250" cy="3668713"/>
          </a:xfrm>
          <a:prstGeom prst="rect">
            <a:avLst/>
          </a:prstGeom>
          <a:noFill/>
          <a:extLst>
            <a:ext uri="{909E8E84-426E-40DD-AFC4-6F175D3DCCD1}">
              <a14:hiddenFill xmlns:a14="http://schemas.microsoft.com/office/drawing/2010/main">
                <a:solidFill>
                  <a:srgbClr val="FFFFFF"/>
                </a:solidFill>
              </a14:hiddenFill>
            </a:ext>
          </a:extLst>
        </p:spPr>
      </p:pic>
      <p:sp>
        <p:nvSpPr>
          <p:cNvPr id="9221" name="Rectangle 5"/>
          <p:cNvSpPr>
            <a:spLocks noGrp="1" noChangeArrowheads="1"/>
          </p:cNvSpPr>
          <p:nvPr>
            <p:ph type="title"/>
          </p:nvPr>
        </p:nvSpPr>
        <p:spPr>
          <a:xfrm>
            <a:off x="609600" y="533400"/>
            <a:ext cx="7543800" cy="914400"/>
          </a:xfrm>
          <a:noFill/>
          <a:ln/>
        </p:spPr>
        <p:txBody>
          <a:bodyPr/>
          <a:lstStyle/>
          <a:p>
            <a:r>
              <a:rPr lang="en-ZA" dirty="0"/>
              <a:t>2002 – </a:t>
            </a:r>
            <a:r>
              <a:rPr lang="en-ZA" dirty="0" smtClean="0"/>
              <a:t>James</a:t>
            </a:r>
            <a:r>
              <a:rPr lang="en-US" dirty="0" smtClean="0">
                <a:latin typeface="Arial"/>
              </a:rPr>
              <a:t>’</a:t>
            </a:r>
            <a:r>
              <a:rPr lang="en-ZA" dirty="0" smtClean="0"/>
              <a:t> </a:t>
            </a:r>
            <a:r>
              <a:rPr lang="en-ZA" dirty="0"/>
              <a:t>Ossuary</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8574730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124200" y="152400"/>
            <a:ext cx="7543800" cy="914400"/>
          </a:xfrm>
        </p:spPr>
        <p:txBody>
          <a:bodyPr/>
          <a:lstStyle/>
          <a:p>
            <a:r>
              <a:rPr lang="en-ZA" dirty="0" smtClean="0"/>
              <a:t>Still being debated</a:t>
            </a:r>
            <a:endParaRPr lang="en-ZA" dirty="0"/>
          </a:p>
        </p:txBody>
      </p:sp>
      <p:sp>
        <p:nvSpPr>
          <p:cNvPr id="8195" name="Rectangle 3"/>
          <p:cNvSpPr>
            <a:spLocks noGrp="1" noChangeArrowheads="1"/>
          </p:cNvSpPr>
          <p:nvPr>
            <p:ph type="body" idx="1"/>
          </p:nvPr>
        </p:nvSpPr>
        <p:spPr>
          <a:xfrm>
            <a:off x="0" y="990600"/>
            <a:ext cx="2971800" cy="4987925"/>
          </a:xfrm>
        </p:spPr>
        <p:txBody>
          <a:bodyPr>
            <a:noAutofit/>
          </a:bodyPr>
          <a:lstStyle/>
          <a:p>
            <a:pPr>
              <a:lnSpc>
                <a:spcPct val="80000"/>
              </a:lnSpc>
            </a:pPr>
            <a:r>
              <a:rPr lang="en-ZA" sz="1800" dirty="0" smtClean="0"/>
              <a:t>Two groups </a:t>
            </a:r>
            <a:r>
              <a:rPr lang="en-ZA" sz="1800" dirty="0"/>
              <a:t>of specialists—from the Geological Survey of Israel and the Royal Ontario Museum, in Toronto</a:t>
            </a:r>
            <a:r>
              <a:rPr lang="en-ZA" sz="1800" dirty="0" smtClean="0"/>
              <a:t>—studied </a:t>
            </a:r>
            <a:r>
              <a:rPr lang="en-ZA" sz="1800" dirty="0"/>
              <a:t>the bone box and concluded the inscription was ancient. </a:t>
            </a:r>
            <a:endParaRPr lang="en-ZA" sz="1800" dirty="0" smtClean="0"/>
          </a:p>
          <a:p>
            <a:pPr>
              <a:lnSpc>
                <a:spcPct val="80000"/>
              </a:lnSpc>
            </a:pPr>
            <a:r>
              <a:rPr lang="en-ZA" sz="1800" dirty="0" smtClean="0"/>
              <a:t>And </a:t>
            </a:r>
            <a:r>
              <a:rPr lang="en-ZA" sz="1800" dirty="0"/>
              <a:t>some of the </a:t>
            </a:r>
            <a:r>
              <a:rPr lang="en-ZA" sz="1800" dirty="0" smtClean="0"/>
              <a:t>world</a:t>
            </a:r>
            <a:r>
              <a:rPr lang="en-US" sz="1800" dirty="0" smtClean="0">
                <a:latin typeface="Arial"/>
              </a:rPr>
              <a:t>’</a:t>
            </a:r>
            <a:r>
              <a:rPr lang="en-ZA" sz="1800" dirty="0" smtClean="0"/>
              <a:t>s </a:t>
            </a:r>
            <a:r>
              <a:rPr lang="en-ZA" sz="1800" dirty="0"/>
              <a:t>leading paleographers—specialists in ancient scripts—have dated the </a:t>
            </a:r>
            <a:r>
              <a:rPr lang="en-ZA" sz="1800" dirty="0" smtClean="0"/>
              <a:t>inscription</a:t>
            </a:r>
            <a:r>
              <a:rPr lang="en-US" sz="1800" dirty="0" smtClean="0">
                <a:latin typeface="Arial"/>
              </a:rPr>
              <a:t>’</a:t>
            </a:r>
            <a:r>
              <a:rPr lang="en-ZA" sz="1800" dirty="0" smtClean="0"/>
              <a:t>s </a:t>
            </a:r>
            <a:r>
              <a:rPr lang="en-ZA" sz="1800" dirty="0"/>
              <a:t>style of writing to the first century A.D. </a:t>
            </a:r>
          </a:p>
        </p:txBody>
      </p:sp>
      <p:pic>
        <p:nvPicPr>
          <p:cNvPr id="8196" name="Picture 4" descr="James Bone Box"/>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79800" y="1657350"/>
            <a:ext cx="5616575" cy="51530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200" name="Object 8">
            <a:hlinkClick r:id="rId4" action="ppaction://hlinksldjump"/>
          </p:cNvPr>
          <p:cNvGraphicFramePr>
            <a:graphicFrameLocks noChangeAspect="1"/>
          </p:cNvGraphicFramePr>
          <p:nvPr/>
        </p:nvGraphicFramePr>
        <p:xfrm>
          <a:off x="8388350" y="6237288"/>
          <a:ext cx="635000" cy="558800"/>
        </p:xfrm>
        <a:graphic>
          <a:graphicData uri="http://schemas.openxmlformats.org/presentationml/2006/ole">
            <mc:AlternateContent xmlns:mc="http://schemas.openxmlformats.org/markup-compatibility/2006">
              <mc:Choice xmlns:v="urn:schemas-microsoft-com:vml" Requires="v">
                <p:oleObj spid="_x0000_s214047" name="CorelPhotoPaint.Image.8" r:id="rId5" imgW="634680" imgH="558720" progId="CorelPhotoPaint.Image.8">
                  <p:embed/>
                </p:oleObj>
              </mc:Choice>
              <mc:Fallback>
                <p:oleObj name="CorelPhotoPaint.Image.8" r:id="rId5" imgW="634680" imgH="558720" progId="CorelPhotoPaint.Imag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350" y="6237288"/>
                        <a:ext cx="63500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007962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20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fade">
                                      <p:cBhvr>
                                        <p:cTn id="12" dur="2000"/>
                                        <p:tgtEl>
                                          <p:spTgt spid="81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nodeType="clickEffect">
                                  <p:stCondLst>
                                    <p:cond delay="0"/>
                                  </p:stCondLst>
                                  <p:childTnLst>
                                    <p:set>
                                      <p:cBhvr>
                                        <p:cTn id="16" dur="1" fill="hold">
                                          <p:stCondLst>
                                            <p:cond delay="0"/>
                                          </p:stCondLst>
                                        </p:cTn>
                                        <p:tgtEl>
                                          <p:spTgt spid="8200"/>
                                        </p:tgtEl>
                                        <p:attrNameLst>
                                          <p:attrName>style.visibility</p:attrName>
                                        </p:attrNameLst>
                                      </p:cBhvr>
                                      <p:to>
                                        <p:strVal val="visible"/>
                                      </p:to>
                                    </p:set>
                                    <p:animEffect transition="in" filter="wipe(down)">
                                      <p:cBhvr>
                                        <p:cTn id="17" dur="580">
                                          <p:stCondLst>
                                            <p:cond delay="0"/>
                                          </p:stCondLst>
                                        </p:cTn>
                                        <p:tgtEl>
                                          <p:spTgt spid="8200"/>
                                        </p:tgtEl>
                                      </p:cBhvr>
                                    </p:animEffect>
                                    <p:anim calcmode="lin" valueType="num">
                                      <p:cBhvr>
                                        <p:cTn id="18" dur="1822" tmFilter="0,0; 0.14,0.36; 0.43,0.73; 0.71,0.91; 1.0,1.0">
                                          <p:stCondLst>
                                            <p:cond delay="0"/>
                                          </p:stCondLst>
                                        </p:cTn>
                                        <p:tgtEl>
                                          <p:spTgt spid="8200"/>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200"/>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200"/>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200"/>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200"/>
                                        </p:tgtEl>
                                        <p:attrNameLst>
                                          <p:attrName>ppt_y</p:attrName>
                                        </p:attrNameLst>
                                      </p:cBhvr>
                                      <p:tavLst>
                                        <p:tav tm="0" fmla="#ppt_y-sin(pi*$)/81">
                                          <p:val>
                                            <p:fltVal val="0"/>
                                          </p:val>
                                        </p:tav>
                                        <p:tav tm="100000">
                                          <p:val>
                                            <p:fltVal val="1"/>
                                          </p:val>
                                        </p:tav>
                                      </p:tavLst>
                                    </p:anim>
                                    <p:animScale>
                                      <p:cBhvr>
                                        <p:cTn id="23" dur="26">
                                          <p:stCondLst>
                                            <p:cond delay="650"/>
                                          </p:stCondLst>
                                        </p:cTn>
                                        <p:tgtEl>
                                          <p:spTgt spid="8200"/>
                                        </p:tgtEl>
                                      </p:cBhvr>
                                      <p:to x="100000" y="60000"/>
                                    </p:animScale>
                                    <p:animScale>
                                      <p:cBhvr>
                                        <p:cTn id="24" dur="166" decel="50000">
                                          <p:stCondLst>
                                            <p:cond delay="676"/>
                                          </p:stCondLst>
                                        </p:cTn>
                                        <p:tgtEl>
                                          <p:spTgt spid="8200"/>
                                        </p:tgtEl>
                                      </p:cBhvr>
                                      <p:to x="100000" y="100000"/>
                                    </p:animScale>
                                    <p:animScale>
                                      <p:cBhvr>
                                        <p:cTn id="25" dur="26">
                                          <p:stCondLst>
                                            <p:cond delay="1312"/>
                                          </p:stCondLst>
                                        </p:cTn>
                                        <p:tgtEl>
                                          <p:spTgt spid="8200"/>
                                        </p:tgtEl>
                                      </p:cBhvr>
                                      <p:to x="100000" y="80000"/>
                                    </p:animScale>
                                    <p:animScale>
                                      <p:cBhvr>
                                        <p:cTn id="26" dur="166" decel="50000">
                                          <p:stCondLst>
                                            <p:cond delay="1338"/>
                                          </p:stCondLst>
                                        </p:cTn>
                                        <p:tgtEl>
                                          <p:spTgt spid="8200"/>
                                        </p:tgtEl>
                                      </p:cBhvr>
                                      <p:to x="100000" y="100000"/>
                                    </p:animScale>
                                    <p:animScale>
                                      <p:cBhvr>
                                        <p:cTn id="27" dur="26">
                                          <p:stCondLst>
                                            <p:cond delay="1642"/>
                                          </p:stCondLst>
                                        </p:cTn>
                                        <p:tgtEl>
                                          <p:spTgt spid="8200"/>
                                        </p:tgtEl>
                                      </p:cBhvr>
                                      <p:to x="100000" y="90000"/>
                                    </p:animScale>
                                    <p:animScale>
                                      <p:cBhvr>
                                        <p:cTn id="28" dur="166" decel="50000">
                                          <p:stCondLst>
                                            <p:cond delay="1668"/>
                                          </p:stCondLst>
                                        </p:cTn>
                                        <p:tgtEl>
                                          <p:spTgt spid="8200"/>
                                        </p:tgtEl>
                                      </p:cBhvr>
                                      <p:to x="100000" y="100000"/>
                                    </p:animScale>
                                    <p:animScale>
                                      <p:cBhvr>
                                        <p:cTn id="29" dur="26">
                                          <p:stCondLst>
                                            <p:cond delay="1808"/>
                                          </p:stCondLst>
                                        </p:cTn>
                                        <p:tgtEl>
                                          <p:spTgt spid="8200"/>
                                        </p:tgtEl>
                                      </p:cBhvr>
                                      <p:to x="100000" y="95000"/>
                                    </p:animScale>
                                    <p:animScale>
                                      <p:cBhvr>
                                        <p:cTn id="30" dur="166" decel="50000">
                                          <p:stCondLst>
                                            <p:cond delay="1834"/>
                                          </p:stCondLst>
                                        </p:cTn>
                                        <p:tgtEl>
                                          <p:spTgt spid="820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If crucifixion had been the final event in Jesus' earthly life, then it is hard to believe that 30 years later someone would be bragging on an ossuary about being related to him. </a:t>
            </a:r>
            <a:endParaRPr lang="en-US" dirty="0" smtClean="0"/>
          </a:p>
          <a:p>
            <a:r>
              <a:rPr lang="en-US" dirty="0" smtClean="0"/>
              <a:t>The </a:t>
            </a:r>
            <a:r>
              <a:rPr lang="en-US" dirty="0"/>
              <a:t>last part of the inscription reads, almost emphatically, "his brother [is] Jesus!" or "He's the brother of Jesus!" What had happened that redeemed the honor of the crucified Jesus? It was his resurrection.</a:t>
            </a:r>
          </a:p>
        </p:txBody>
      </p:sp>
      <p:sp>
        <p:nvSpPr>
          <p:cNvPr id="3" name="Title 2"/>
          <p:cNvSpPr>
            <a:spLocks noGrp="1"/>
          </p:cNvSpPr>
          <p:nvPr>
            <p:ph type="title"/>
          </p:nvPr>
        </p:nvSpPr>
        <p:spPr>
          <a:xfrm>
            <a:off x="152400" y="0"/>
            <a:ext cx="7543800" cy="914400"/>
          </a:xfrm>
        </p:spPr>
        <p:txBody>
          <a:bodyPr/>
          <a:lstStyle/>
          <a:p>
            <a:r>
              <a:rPr lang="en-US" dirty="0" smtClean="0"/>
              <a:t>James’ Ossuary</a:t>
            </a:r>
            <a:endParaRPr lang="en-US" dirty="0"/>
          </a:p>
        </p:txBody>
      </p:sp>
      <p:pic>
        <p:nvPicPr>
          <p:cNvPr id="6" name="Picture 10" descr="James Bone Box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4122263"/>
            <a:ext cx="3200400" cy="2735737"/>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8047018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Content Placeholder 2"/>
          <p:cNvSpPr>
            <a:spLocks noGrp="1"/>
          </p:cNvSpPr>
          <p:nvPr>
            <p:ph idx="1"/>
          </p:nvPr>
        </p:nvSpPr>
        <p:spPr/>
        <p:txBody>
          <a:bodyPr/>
          <a:lstStyle/>
          <a:p>
            <a:r>
              <a:rPr lang="en-US" smtClean="0"/>
              <a:t>They say Christians can believe in the Deity of Christ, miracles and the inspiration of the Bible – BUT, they want Christians to be TOLERANT of all views</a:t>
            </a:r>
            <a:endParaRPr lang="en-US"/>
          </a:p>
        </p:txBody>
      </p:sp>
      <p:sp>
        <p:nvSpPr>
          <p:cNvPr id="51202" name="Title 1"/>
          <p:cNvSpPr>
            <a:spLocks noGrp="1"/>
          </p:cNvSpPr>
          <p:nvPr>
            <p:ph type="title"/>
          </p:nvPr>
        </p:nvSpPr>
        <p:spPr>
          <a:xfrm>
            <a:off x="914400" y="685800"/>
            <a:ext cx="7543800" cy="914400"/>
          </a:xfrm>
        </p:spPr>
        <p:txBody>
          <a:bodyPr/>
          <a:lstStyle/>
          <a:p>
            <a:r>
              <a:rPr lang="en-US" dirty="0" smtClean="0"/>
              <a:t>Postmodernist</a:t>
            </a:r>
            <a:endParaRPr lang="en-US" dirty="0"/>
          </a:p>
        </p:txBody>
      </p:sp>
      <p:sp>
        <p:nvSpPr>
          <p:cNvPr id="5" name="Content Placeholder 2"/>
          <p:cNvSpPr txBox="1">
            <a:spLocks/>
          </p:cNvSpPr>
          <p:nvPr/>
        </p:nvSpPr>
        <p:spPr bwMode="auto">
          <a:xfrm>
            <a:off x="762000" y="3581400"/>
            <a:ext cx="7772400" cy="1371600"/>
          </a:xfrm>
          <a:prstGeom prst="rect">
            <a:avLst/>
          </a:prstGeom>
          <a:noFill/>
          <a:ln w="9525">
            <a:noFill/>
            <a:miter lim="800000"/>
            <a:headEnd/>
            <a:tailEnd/>
          </a:ln>
        </p:spPr>
        <p:txBody>
          <a:bodyPr/>
          <a:lstStyle/>
          <a:p>
            <a:pPr marL="342900" indent="-342900" eaLnBrk="0" hangingPunct="0">
              <a:spcBef>
                <a:spcPct val="20000"/>
              </a:spcBef>
              <a:buClr>
                <a:schemeClr val="accent2"/>
              </a:buClr>
              <a:buSzPct val="80000"/>
              <a:buFont typeface="Wingdings" charset="2"/>
              <a:buBlip>
                <a:blip r:embed="rId2"/>
              </a:buBlip>
              <a:defRPr/>
            </a:pPr>
            <a:r>
              <a:rPr lang="en-US" sz="3200" kern="0" dirty="0">
                <a:latin typeface="+mn-lt"/>
                <a:ea typeface="+mn-ea"/>
                <a:cs typeface="+mn-cs"/>
              </a:rPr>
              <a:t>Most all </a:t>
            </a:r>
            <a:r>
              <a:rPr lang="en-US" sz="3200" kern="0" dirty="0">
                <a:solidFill>
                  <a:srgbClr val="FFFF00"/>
                </a:solidFill>
                <a:latin typeface="+mn-lt"/>
                <a:ea typeface="+mn-ea"/>
                <a:cs typeface="+mn-cs"/>
              </a:rPr>
              <a:t>DENY</a:t>
            </a:r>
            <a:r>
              <a:rPr lang="en-US" sz="3200" kern="0" dirty="0">
                <a:latin typeface="+mn-lt"/>
                <a:ea typeface="+mn-ea"/>
                <a:cs typeface="+mn-cs"/>
              </a:rPr>
              <a:t> the Deity of Christ, miracles, the inspiration of the Bible</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7563241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Content Placeholder 2"/>
          <p:cNvSpPr>
            <a:spLocks noGrp="1"/>
          </p:cNvSpPr>
          <p:nvPr>
            <p:ph idx="1"/>
          </p:nvPr>
        </p:nvSpPr>
        <p:spPr/>
        <p:txBody>
          <a:bodyPr/>
          <a:lstStyle/>
          <a:p>
            <a:r>
              <a:rPr lang="en-US" smtClean="0"/>
              <a:t>As New Testament Christians we are disgusting to the postmodern thinker since we believe there is only one God, one faith, one church, one baptism, and one gospel</a:t>
            </a:r>
            <a:endParaRPr lang="en-US"/>
          </a:p>
        </p:txBody>
      </p:sp>
      <p:sp>
        <p:nvSpPr>
          <p:cNvPr id="52226" name="Title 1"/>
          <p:cNvSpPr>
            <a:spLocks noGrp="1"/>
          </p:cNvSpPr>
          <p:nvPr>
            <p:ph type="title"/>
          </p:nvPr>
        </p:nvSpPr>
        <p:spPr>
          <a:xfrm>
            <a:off x="685800" y="685800"/>
            <a:ext cx="7543800" cy="914400"/>
          </a:xfrm>
        </p:spPr>
        <p:txBody>
          <a:bodyPr/>
          <a:lstStyle/>
          <a:p>
            <a:r>
              <a:rPr lang="en-US" dirty="0" smtClean="0"/>
              <a:t>Postmodernism</a:t>
            </a:r>
            <a:endParaRPr lang="en-US" dirty="0"/>
          </a:p>
        </p:txBody>
      </p:sp>
      <p:sp>
        <p:nvSpPr>
          <p:cNvPr id="6" name="Content Placeholder 2"/>
          <p:cNvSpPr txBox="1">
            <a:spLocks/>
          </p:cNvSpPr>
          <p:nvPr/>
        </p:nvSpPr>
        <p:spPr bwMode="auto">
          <a:xfrm>
            <a:off x="685800" y="3505200"/>
            <a:ext cx="7772400" cy="2209800"/>
          </a:xfrm>
          <a:prstGeom prst="rect">
            <a:avLst/>
          </a:prstGeom>
          <a:noFill/>
          <a:ln w="9525">
            <a:noFill/>
            <a:miter lim="800000"/>
            <a:headEnd/>
            <a:tailEnd/>
          </a:ln>
        </p:spPr>
        <p:txBody>
          <a:bodyPr/>
          <a:lstStyle/>
          <a:p>
            <a:pPr marL="342900" indent="-342900" eaLnBrk="0" hangingPunct="0">
              <a:spcBef>
                <a:spcPct val="20000"/>
              </a:spcBef>
              <a:buClr>
                <a:schemeClr val="accent2"/>
              </a:buClr>
              <a:buSzPct val="80000"/>
              <a:buFont typeface="Wingdings" charset="2"/>
              <a:buBlip>
                <a:blip r:embed="rId2"/>
              </a:buBlip>
              <a:defRPr/>
            </a:pPr>
            <a:r>
              <a:rPr lang="en-US" sz="3200" kern="0" dirty="0">
                <a:latin typeface="+mn-lt"/>
                <a:ea typeface="+mn-ea"/>
                <a:cs typeface="+mn-cs"/>
              </a:rPr>
              <a:t>“They are vocally intolerant of any view that describes itself as ‘the truth’, especially Christianity.” (Sanders, 26)</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899412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3"/>
          <p:cNvSpPr>
            <a:spLocks noGrp="1" noChangeArrowheads="1"/>
          </p:cNvSpPr>
          <p:nvPr>
            <p:ph type="body" idx="1"/>
          </p:nvPr>
        </p:nvSpPr>
        <p:spPr>
          <a:xfrm>
            <a:off x="2590800" y="1143000"/>
            <a:ext cx="6096000" cy="3657599"/>
          </a:xfrm>
        </p:spPr>
        <p:txBody>
          <a:bodyPr/>
          <a:lstStyle/>
          <a:p>
            <a:r>
              <a:rPr lang="en-US" dirty="0" smtClean="0"/>
              <a:t>Many Christians no longer  interpret the Bible by what it says.</a:t>
            </a:r>
          </a:p>
          <a:p>
            <a:r>
              <a:rPr lang="en-US" dirty="0" smtClean="0"/>
              <a:t>Instead, they interpret the Bible by either asking what the passage means to them.</a:t>
            </a:r>
          </a:p>
          <a:p>
            <a:r>
              <a:rPr lang="en-US" dirty="0" smtClean="0"/>
              <a:t>Furthermore, some dismiss the Bible all together finding peace in the fact that they are a “good person”</a:t>
            </a:r>
            <a:endParaRPr lang="en-US" dirty="0"/>
          </a:p>
        </p:txBody>
      </p:sp>
      <p:sp>
        <p:nvSpPr>
          <p:cNvPr id="48129" name="Rectangle 1"/>
          <p:cNvSpPr>
            <a:spLocks noGrp="1" noChangeArrowheads="1"/>
          </p:cNvSpPr>
          <p:nvPr>
            <p:ph type="title"/>
          </p:nvPr>
        </p:nvSpPr>
        <p:spPr>
          <a:xfrm>
            <a:off x="609600" y="228600"/>
            <a:ext cx="7543800" cy="914400"/>
          </a:xfrm>
        </p:spPr>
        <p:txBody>
          <a:bodyPr/>
          <a:lstStyle/>
          <a:p>
            <a:r>
              <a:rPr lang="en-US" dirty="0" smtClean="0"/>
              <a:t>Biblical Interpretation</a:t>
            </a:r>
            <a:endParaRPr lang="en-US" dirty="0"/>
          </a:p>
        </p:txBody>
      </p:sp>
      <p:pic>
        <p:nvPicPr>
          <p:cNvPr id="62467"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828800"/>
            <a:ext cx="21336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838200" y="4724400"/>
            <a:ext cx="7772400" cy="2133600"/>
          </a:xfrm>
          <a:prstGeom prst="rect">
            <a:avLst/>
          </a:prstGeom>
          <a:noFill/>
          <a:ln w="9525">
            <a:noFill/>
            <a:miter lim="800000"/>
            <a:headEnd/>
            <a:tailEnd/>
          </a:ln>
        </p:spPr>
        <p:txBody>
          <a:bodyPr/>
          <a:lstStyle/>
          <a:p>
            <a:pPr marL="342900" indent="-342900" eaLnBrk="0" hangingPunct="0">
              <a:spcBef>
                <a:spcPct val="20000"/>
              </a:spcBef>
              <a:buClr>
                <a:schemeClr val="accent2"/>
              </a:buClr>
              <a:buSzPct val="80000"/>
              <a:buFont typeface="Wingdings" charset="2"/>
              <a:buBlip>
                <a:blip r:embed="rId4"/>
              </a:buBlip>
              <a:defRPr/>
            </a:pPr>
            <a:r>
              <a:rPr lang="en-US" sz="3200" kern="0" dirty="0" smtClean="0">
                <a:latin typeface="+mn-lt"/>
                <a:ea typeface="+mn-ea"/>
                <a:cs typeface="+mn-cs"/>
              </a:rPr>
              <a:t>Does it make sense that God would give us His word containing messages that have 2, 3</a:t>
            </a:r>
            <a:r>
              <a:rPr lang="en-US" sz="3200" kern="0" dirty="0">
                <a:latin typeface="+mn-lt"/>
                <a:ea typeface="+mn-ea"/>
                <a:cs typeface="+mn-cs"/>
              </a:rPr>
              <a:t>, 50 or 100 different interpretations that conflict each </a:t>
            </a:r>
            <a:r>
              <a:rPr lang="en-US" sz="3200" kern="0" dirty="0" smtClean="0">
                <a:latin typeface="+mn-lt"/>
                <a:ea typeface="+mn-ea"/>
                <a:cs typeface="+mn-cs"/>
              </a:rPr>
              <a:t>other?</a:t>
            </a:r>
            <a:endParaRPr lang="en-US" sz="3200" kern="0" dirty="0">
              <a:latin typeface="+mn-lt"/>
              <a:ea typeface="+mn-ea"/>
              <a:cs typeface="+mn-cs"/>
            </a:endParaRP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57298888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Content Placeholder 2"/>
          <p:cNvSpPr>
            <a:spLocks noGrp="1"/>
          </p:cNvSpPr>
          <p:nvPr>
            <p:ph idx="1"/>
          </p:nvPr>
        </p:nvSpPr>
        <p:spPr>
          <a:xfrm>
            <a:off x="1524000" y="1066800"/>
            <a:ext cx="6096000" cy="3657599"/>
          </a:xfrm>
        </p:spPr>
        <p:txBody>
          <a:bodyPr/>
          <a:lstStyle/>
          <a:p>
            <a:r>
              <a:rPr lang="en-US" dirty="0" smtClean="0"/>
              <a:t>[17] Sanctify them through thy truth, they Word is truth</a:t>
            </a:r>
          </a:p>
          <a:p>
            <a:endParaRPr lang="en-US" dirty="0"/>
          </a:p>
        </p:txBody>
      </p:sp>
      <p:sp>
        <p:nvSpPr>
          <p:cNvPr id="2" name="Title 1"/>
          <p:cNvSpPr>
            <a:spLocks noGrp="1"/>
          </p:cNvSpPr>
          <p:nvPr>
            <p:ph type="title"/>
          </p:nvPr>
        </p:nvSpPr>
        <p:spPr>
          <a:xfrm>
            <a:off x="533400" y="1295400"/>
            <a:ext cx="7543800" cy="914400"/>
          </a:xfrm>
        </p:spPr>
        <p:txBody>
          <a:bodyPr/>
          <a:lstStyle/>
          <a:p>
            <a:r>
              <a:rPr lang="en-US" dirty="0" smtClean="0"/>
              <a:t>There is a standard that exists – the Word of God – Jn. 17:17</a:t>
            </a:r>
            <a:endParaRPr lang="en-US" dirty="0"/>
          </a:p>
        </p:txBody>
      </p:sp>
      <p:sp>
        <p:nvSpPr>
          <p:cNvPr id="5" name="Content Placeholder 2"/>
          <p:cNvSpPr txBox="1">
            <a:spLocks/>
          </p:cNvSpPr>
          <p:nvPr/>
        </p:nvSpPr>
        <p:spPr bwMode="auto">
          <a:xfrm>
            <a:off x="609600" y="3276600"/>
            <a:ext cx="7772400" cy="2438400"/>
          </a:xfrm>
          <a:prstGeom prst="rect">
            <a:avLst/>
          </a:prstGeom>
          <a:noFill/>
          <a:ln w="9525">
            <a:noFill/>
            <a:miter lim="800000"/>
            <a:headEnd/>
            <a:tailEnd/>
          </a:ln>
        </p:spPr>
        <p:txBody>
          <a:bodyPr/>
          <a:lstStyle/>
          <a:p>
            <a:pPr marL="342900" indent="-342900" eaLnBrk="0" hangingPunct="0">
              <a:spcBef>
                <a:spcPct val="20000"/>
              </a:spcBef>
              <a:buClr>
                <a:schemeClr val="accent2"/>
              </a:buClr>
              <a:buSzPct val="80000"/>
              <a:buFont typeface="Wingdings" charset="2"/>
              <a:buBlip>
                <a:blip r:embed="rId2"/>
              </a:buBlip>
              <a:defRPr/>
            </a:pPr>
            <a:r>
              <a:rPr lang="en-US" sz="4000" kern="0" dirty="0">
                <a:solidFill>
                  <a:srgbClr val="FFFF00"/>
                </a:solidFill>
                <a:latin typeface="+mn-lt"/>
                <a:ea typeface="+mn-ea"/>
                <a:cs typeface="+mn-cs"/>
              </a:rPr>
              <a:t>Acts 26:25</a:t>
            </a:r>
          </a:p>
          <a:p>
            <a:pPr marL="342900" indent="-342900" eaLnBrk="0" hangingPunct="0">
              <a:spcBef>
                <a:spcPct val="20000"/>
              </a:spcBef>
              <a:buClr>
                <a:schemeClr val="accent2"/>
              </a:buClr>
              <a:buSzPct val="80000"/>
              <a:buFont typeface="Wingdings" charset="2"/>
              <a:buBlip>
                <a:blip r:embed="rId2"/>
              </a:buBlip>
              <a:defRPr/>
            </a:pPr>
            <a:r>
              <a:rPr lang="en-US" sz="3200" kern="0" dirty="0">
                <a:latin typeface="+mn-lt"/>
                <a:ea typeface="+mn-ea"/>
                <a:cs typeface="+mn-cs"/>
              </a:rPr>
              <a:t>[25] But he said, I am not mad, most noble Festus; but speak forth the words of truth and soberness.</a:t>
            </a:r>
          </a:p>
        </p:txBody>
      </p:sp>
      <p:sp>
        <p:nvSpPr>
          <p:cNvPr id="3" name="Footer Placeholder 2"/>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082909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2"/>
          <p:cNvSpPr>
            <a:spLocks noGrp="1"/>
          </p:cNvSpPr>
          <p:nvPr>
            <p:ph idx="1"/>
          </p:nvPr>
        </p:nvSpPr>
        <p:spPr>
          <a:xfrm>
            <a:off x="685800" y="381000"/>
            <a:ext cx="7239000" cy="3657599"/>
          </a:xfrm>
        </p:spPr>
        <p:txBody>
          <a:bodyPr/>
          <a:lstStyle/>
          <a:p>
            <a:r>
              <a:rPr lang="en-US" dirty="0" smtClean="0"/>
              <a:t>20 Therefore, if you died with Christ from the basic principles of the world, why, as though living in the world, do you subject yourselves to regulations— </a:t>
            </a:r>
          </a:p>
          <a:p>
            <a:r>
              <a:rPr lang="en-US" dirty="0" smtClean="0"/>
              <a:t>21 </a:t>
            </a:r>
            <a:r>
              <a:rPr lang="ja-JP" altLang="en-US" dirty="0" smtClean="0"/>
              <a:t>“</a:t>
            </a:r>
            <a:r>
              <a:rPr lang="en-US" dirty="0" smtClean="0"/>
              <a:t>Do not touch, do not taste, do not handle,</a:t>
            </a:r>
            <a:r>
              <a:rPr lang="ja-JP" altLang="en-US" dirty="0" smtClean="0"/>
              <a:t>”</a:t>
            </a:r>
            <a:r>
              <a:rPr lang="en-US" dirty="0" smtClean="0"/>
              <a:t> </a:t>
            </a:r>
            <a:endParaRPr lang="en-US" dirty="0"/>
          </a:p>
        </p:txBody>
      </p:sp>
      <p:sp>
        <p:nvSpPr>
          <p:cNvPr id="67586" name="Title 1"/>
          <p:cNvSpPr>
            <a:spLocks noGrp="1"/>
          </p:cNvSpPr>
          <p:nvPr>
            <p:ph type="title"/>
          </p:nvPr>
        </p:nvSpPr>
        <p:spPr>
          <a:xfrm>
            <a:off x="304800" y="381000"/>
            <a:ext cx="7543800" cy="914400"/>
          </a:xfrm>
        </p:spPr>
        <p:txBody>
          <a:bodyPr/>
          <a:lstStyle/>
          <a:p>
            <a:r>
              <a:rPr lang="en-US" dirty="0" smtClean="0"/>
              <a:t>Col. 2:20-23</a:t>
            </a:r>
            <a:endParaRPr lang="en-US" dirty="0"/>
          </a:p>
        </p:txBody>
      </p:sp>
      <p:sp>
        <p:nvSpPr>
          <p:cNvPr id="5" name="Content Placeholder 2"/>
          <p:cNvSpPr txBox="1">
            <a:spLocks/>
          </p:cNvSpPr>
          <p:nvPr/>
        </p:nvSpPr>
        <p:spPr bwMode="auto">
          <a:xfrm>
            <a:off x="533400" y="2971800"/>
            <a:ext cx="7772400" cy="3352800"/>
          </a:xfrm>
          <a:prstGeom prst="rect">
            <a:avLst/>
          </a:prstGeom>
          <a:noFill/>
          <a:ln w="9525">
            <a:noFill/>
            <a:miter lim="800000"/>
            <a:headEnd/>
            <a:tailEnd/>
          </a:ln>
        </p:spPr>
        <p:txBody>
          <a:bodyPr>
            <a:normAutofit/>
          </a:bodyPr>
          <a:lstStyle>
            <a:lvl1pPr marL="342900" indent="-342900" eaLnBrk="0" hangingPunct="0">
              <a:defRPr sz="2400">
                <a:solidFill>
                  <a:schemeClr val="tx1"/>
                </a:solidFill>
                <a:latin typeface="Arial Narrow" charset="0"/>
                <a:ea typeface="ＭＳ Ｐゴシック" charset="0"/>
                <a:cs typeface="Arial" charset="0"/>
              </a:defRPr>
            </a:lvl1pPr>
            <a:lvl2pPr marL="37931725" indent="-37474525" eaLnBrk="0" hangingPunct="0">
              <a:defRPr sz="2400">
                <a:solidFill>
                  <a:schemeClr val="tx1"/>
                </a:solidFill>
                <a:latin typeface="Arial Narrow" charset="0"/>
                <a:ea typeface="Arial" charset="0"/>
                <a:cs typeface="Arial" charset="0"/>
              </a:defRPr>
            </a:lvl2pPr>
            <a:lvl3pPr eaLnBrk="0" hangingPunct="0">
              <a:defRPr sz="2400">
                <a:solidFill>
                  <a:schemeClr val="tx1"/>
                </a:solidFill>
                <a:latin typeface="Arial Narrow" charset="0"/>
                <a:ea typeface="Arial" charset="0"/>
                <a:cs typeface="Arial" charset="0"/>
              </a:defRPr>
            </a:lvl3pPr>
            <a:lvl4pPr eaLnBrk="0" hangingPunct="0">
              <a:defRPr sz="2400">
                <a:solidFill>
                  <a:schemeClr val="tx1"/>
                </a:solidFill>
                <a:latin typeface="Arial Narrow" charset="0"/>
                <a:ea typeface="Arial" charset="0"/>
                <a:cs typeface="Arial" charset="0"/>
              </a:defRPr>
            </a:lvl4pPr>
            <a:lvl5pPr eaLnBrk="0" hangingPunct="0">
              <a:defRPr sz="2400">
                <a:solidFill>
                  <a:schemeClr val="tx1"/>
                </a:solidFill>
                <a:latin typeface="Arial Narrow" charset="0"/>
                <a:ea typeface="Arial" charset="0"/>
                <a:cs typeface="Arial" charset="0"/>
              </a:defRPr>
            </a:lvl5pPr>
            <a:lvl6pPr marL="457200" eaLnBrk="0" fontAlgn="base" hangingPunct="0">
              <a:spcBef>
                <a:spcPct val="0"/>
              </a:spcBef>
              <a:spcAft>
                <a:spcPct val="0"/>
              </a:spcAft>
              <a:defRPr sz="2400">
                <a:solidFill>
                  <a:schemeClr val="tx1"/>
                </a:solidFill>
                <a:latin typeface="Arial Narrow" charset="0"/>
                <a:ea typeface="Arial" charset="0"/>
                <a:cs typeface="Arial" charset="0"/>
              </a:defRPr>
            </a:lvl6pPr>
            <a:lvl7pPr marL="914400" eaLnBrk="0" fontAlgn="base" hangingPunct="0">
              <a:spcBef>
                <a:spcPct val="0"/>
              </a:spcBef>
              <a:spcAft>
                <a:spcPct val="0"/>
              </a:spcAft>
              <a:defRPr sz="2400">
                <a:solidFill>
                  <a:schemeClr val="tx1"/>
                </a:solidFill>
                <a:latin typeface="Arial Narrow" charset="0"/>
                <a:ea typeface="Arial" charset="0"/>
                <a:cs typeface="Arial" charset="0"/>
              </a:defRPr>
            </a:lvl7pPr>
            <a:lvl8pPr marL="1371600" eaLnBrk="0" fontAlgn="base" hangingPunct="0">
              <a:spcBef>
                <a:spcPct val="0"/>
              </a:spcBef>
              <a:spcAft>
                <a:spcPct val="0"/>
              </a:spcAft>
              <a:defRPr sz="2400">
                <a:solidFill>
                  <a:schemeClr val="tx1"/>
                </a:solidFill>
                <a:latin typeface="Arial Narrow" charset="0"/>
                <a:ea typeface="Arial" charset="0"/>
                <a:cs typeface="Arial" charset="0"/>
              </a:defRPr>
            </a:lvl8pPr>
            <a:lvl9pPr marL="1828800" eaLnBrk="0" fontAlgn="base" hangingPunct="0">
              <a:spcBef>
                <a:spcPct val="0"/>
              </a:spcBef>
              <a:spcAft>
                <a:spcPct val="0"/>
              </a:spcAft>
              <a:defRPr sz="2400">
                <a:solidFill>
                  <a:schemeClr val="tx1"/>
                </a:solidFill>
                <a:latin typeface="Arial Narrow" charset="0"/>
                <a:ea typeface="Arial" charset="0"/>
                <a:cs typeface="Arial" charset="0"/>
              </a:defRPr>
            </a:lvl9pPr>
          </a:lstStyle>
          <a:p>
            <a:pPr>
              <a:lnSpc>
                <a:spcPct val="90000"/>
              </a:lnSpc>
              <a:spcBef>
                <a:spcPct val="20000"/>
              </a:spcBef>
              <a:buClr>
                <a:schemeClr val="accent2"/>
              </a:buClr>
              <a:buSzPct val="80000"/>
              <a:buFont typeface="Wingdings" charset="0"/>
              <a:buBlip>
                <a:blip r:embed="rId2"/>
              </a:buBlip>
            </a:pPr>
            <a:r>
              <a:rPr lang="en-US" sz="3200" dirty="0"/>
              <a:t>22 which all concern things which perish with the using—according to the commandments and doctrines of men? </a:t>
            </a:r>
          </a:p>
          <a:p>
            <a:pPr>
              <a:lnSpc>
                <a:spcPct val="90000"/>
              </a:lnSpc>
              <a:spcBef>
                <a:spcPct val="20000"/>
              </a:spcBef>
              <a:buClr>
                <a:schemeClr val="accent2"/>
              </a:buClr>
              <a:buSzPct val="80000"/>
              <a:buFont typeface="Wingdings" charset="0"/>
              <a:buBlip>
                <a:blip r:embed="rId2"/>
              </a:buBlip>
            </a:pPr>
            <a:r>
              <a:rPr lang="en-US" sz="3200" dirty="0"/>
              <a:t>23 </a:t>
            </a:r>
            <a:r>
              <a:rPr lang="en-US" sz="3200" dirty="0">
                <a:solidFill>
                  <a:srgbClr val="FFFF00"/>
                </a:solidFill>
              </a:rPr>
              <a:t>These things indeed have an appearance of wisdom </a:t>
            </a:r>
            <a:r>
              <a:rPr lang="en-US" sz="3200" dirty="0"/>
              <a:t>in self-imposed religion, false humility, and neglect of the body, but are of no value against the indulgence of the flesh.</a:t>
            </a:r>
          </a:p>
          <a:p>
            <a:pPr>
              <a:lnSpc>
                <a:spcPct val="90000"/>
              </a:lnSpc>
              <a:spcBef>
                <a:spcPct val="20000"/>
              </a:spcBef>
              <a:buClr>
                <a:schemeClr val="accent2"/>
              </a:buClr>
              <a:buSzPct val="80000"/>
              <a:buFont typeface="Wingdings" charset="0"/>
              <a:buBlip>
                <a:blip r:embed="rId2"/>
              </a:buBlip>
            </a:pPr>
            <a:endParaRPr lang="en-US" sz="3200"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823917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15362" name="Rectangle 1"/>
          <p:cNvSpPr>
            <a:spLocks noGrp="1" noChangeArrowheads="1"/>
          </p:cNvSpPr>
          <p:nvPr>
            <p:ph type="title"/>
          </p:nvPr>
        </p:nvSpPr>
        <p:spPr>
          <a:xfrm>
            <a:off x="685800" y="609600"/>
            <a:ext cx="7543800" cy="914400"/>
          </a:xfrm>
        </p:spPr>
        <p:txBody>
          <a:bodyPr/>
          <a:lstStyle/>
          <a:p>
            <a:r>
              <a:rPr lang="en-US" dirty="0" smtClean="0"/>
              <a:t>The Battle for Truth in a Postmodern World</a:t>
            </a:r>
            <a:endParaRPr lang="en-US" dirty="0"/>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8800" y="5334000"/>
            <a:ext cx="136683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30700" y="3562350"/>
            <a:ext cx="15986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55925" y="2000250"/>
            <a:ext cx="157956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9788" y="3571875"/>
            <a:ext cx="1785937"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20988" y="3509963"/>
            <a:ext cx="12414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15125" y="1874838"/>
            <a:ext cx="10001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38213" y="1928813"/>
            <a:ext cx="1820862"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215063" y="3557588"/>
            <a:ext cx="178752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68350" y="4983163"/>
            <a:ext cx="1874838"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4"/>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732338" y="1928813"/>
            <a:ext cx="1785937"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08237298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1371600"/>
            <a:ext cx="7543800" cy="914400"/>
          </a:xfrm>
        </p:spPr>
        <p:txBody>
          <a:bodyPr/>
          <a:lstStyle/>
          <a:p>
            <a:pPr algn="ctr"/>
            <a:r>
              <a:rPr lang="en-US" sz="3600" dirty="0" smtClean="0"/>
              <a:t>Has our Postmodern, Science Worshiping World Seeded doubt in your mind about the Reliability of the Bile?</a:t>
            </a:r>
            <a:endParaRPr lang="en-US" sz="3600" dirty="0"/>
          </a:p>
        </p:txBody>
      </p:sp>
      <p:pic>
        <p:nvPicPr>
          <p:cNvPr id="6861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514600"/>
            <a:ext cx="36576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84696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69634" name="Title 1"/>
          <p:cNvSpPr>
            <a:spLocks noGrp="1"/>
          </p:cNvSpPr>
          <p:nvPr>
            <p:ph type="title"/>
          </p:nvPr>
        </p:nvSpPr>
        <p:spPr>
          <a:xfrm>
            <a:off x="685800" y="457200"/>
            <a:ext cx="7543800" cy="914400"/>
          </a:xfrm>
        </p:spPr>
        <p:txBody>
          <a:bodyPr/>
          <a:lstStyle/>
          <a:p>
            <a:r>
              <a:rPr lang="en-US" dirty="0" smtClean="0"/>
              <a:t>Reason and Logic</a:t>
            </a:r>
            <a:endParaRPr lang="en-US" dirty="0"/>
          </a:p>
        </p:txBody>
      </p:sp>
      <p:sp>
        <p:nvSpPr>
          <p:cNvPr id="4" name="Rectangle 3"/>
          <p:cNvSpPr txBox="1">
            <a:spLocks noChangeArrowheads="1"/>
          </p:cNvSpPr>
          <p:nvPr/>
        </p:nvSpPr>
        <p:spPr bwMode="auto">
          <a:xfrm>
            <a:off x="838200" y="1752600"/>
            <a:ext cx="7543800" cy="2479675"/>
          </a:xfrm>
          <a:prstGeom prst="rect">
            <a:avLst/>
          </a:prstGeom>
          <a:noFill/>
          <a:ln w="9525">
            <a:noFill/>
            <a:miter lim="800000"/>
            <a:headEnd/>
            <a:tailEnd/>
          </a:ln>
        </p:spPr>
        <p:txBody>
          <a:bodyPr/>
          <a:lstStyle/>
          <a:p>
            <a:pPr marL="609600" indent="-609600">
              <a:lnSpc>
                <a:spcPct val="90000"/>
              </a:lnSpc>
              <a:spcBef>
                <a:spcPct val="20000"/>
              </a:spcBef>
              <a:spcAft>
                <a:spcPct val="25000"/>
              </a:spcAft>
              <a:buClr>
                <a:srgbClr val="FFFFFF"/>
              </a:buClr>
              <a:buSzPct val="80000"/>
              <a:buFont typeface="Wingdings" charset="2"/>
              <a:buAutoNum type="arabicPeriod"/>
              <a:defRPr/>
            </a:pPr>
            <a:r>
              <a:rPr lang="en-US" sz="3200" kern="0" dirty="0">
                <a:solidFill>
                  <a:srgbClr val="FFFFFF"/>
                </a:solidFill>
                <a:latin typeface="+mn-lt"/>
                <a:ea typeface="+mn-ea"/>
                <a:cs typeface="+mn-cs"/>
              </a:rPr>
              <a:t>Can you </a:t>
            </a:r>
            <a:r>
              <a:rPr lang="en-US" sz="3200" kern="0" dirty="0">
                <a:solidFill>
                  <a:srgbClr val="FFFF00"/>
                </a:solidFill>
                <a:latin typeface="+mn-lt"/>
                <a:ea typeface="+mn-ea"/>
                <a:cs typeface="+mn-cs"/>
              </a:rPr>
              <a:t>know</a:t>
            </a:r>
            <a:r>
              <a:rPr lang="en-US" sz="3200" kern="0" dirty="0">
                <a:solidFill>
                  <a:srgbClr val="FFFFFF"/>
                </a:solidFill>
                <a:latin typeface="+mn-lt"/>
                <a:ea typeface="+mn-ea"/>
                <a:cs typeface="+mn-cs"/>
              </a:rPr>
              <a:t> if Bible we have today is the same as the original? (Issue of accuracy of translation and copying)</a:t>
            </a:r>
          </a:p>
          <a:p>
            <a:pPr marL="609600" indent="-609600">
              <a:lnSpc>
                <a:spcPct val="90000"/>
              </a:lnSpc>
              <a:spcBef>
                <a:spcPct val="20000"/>
              </a:spcBef>
              <a:spcAft>
                <a:spcPct val="25000"/>
              </a:spcAft>
              <a:buClr>
                <a:srgbClr val="FFFFFF"/>
              </a:buClr>
              <a:buSzPct val="80000"/>
              <a:buFont typeface="Wingdings" charset="2"/>
              <a:buAutoNum type="arabicPeriod"/>
              <a:defRPr/>
            </a:pPr>
            <a:r>
              <a:rPr lang="en-US" sz="3200" kern="0" dirty="0">
                <a:solidFill>
                  <a:srgbClr val="FFFFFF"/>
                </a:solidFill>
                <a:latin typeface="+mn-lt"/>
                <a:ea typeface="+mn-ea"/>
                <a:cs typeface="+mn-cs"/>
              </a:rPr>
              <a:t>Assuming that the translation/copying is accurate, can we </a:t>
            </a:r>
            <a:r>
              <a:rPr lang="en-US" sz="3200" kern="0" dirty="0">
                <a:solidFill>
                  <a:srgbClr val="FFFF00"/>
                </a:solidFill>
                <a:latin typeface="+mn-lt"/>
                <a:ea typeface="+mn-ea"/>
                <a:cs typeface="+mn-cs"/>
              </a:rPr>
              <a:t>know</a:t>
            </a:r>
            <a:r>
              <a:rPr lang="en-US" sz="3200" kern="0" dirty="0">
                <a:solidFill>
                  <a:srgbClr val="FFFFFF"/>
                </a:solidFill>
                <a:latin typeface="+mn-lt"/>
                <a:ea typeface="+mn-ea"/>
                <a:cs typeface="+mn-cs"/>
              </a:rPr>
              <a:t> if the writers did not make up the stories?</a:t>
            </a:r>
          </a:p>
          <a:p>
            <a:pPr marL="609600" indent="-609600">
              <a:lnSpc>
                <a:spcPct val="90000"/>
              </a:lnSpc>
              <a:spcBef>
                <a:spcPct val="20000"/>
              </a:spcBef>
              <a:spcAft>
                <a:spcPct val="25000"/>
              </a:spcAft>
              <a:buClr>
                <a:srgbClr val="FFFFFF"/>
              </a:buClr>
              <a:buSzPct val="80000"/>
              <a:buFont typeface="Wingdings" charset="2"/>
              <a:buAutoNum type="arabicPeriod"/>
              <a:defRPr/>
            </a:pPr>
            <a:r>
              <a:rPr lang="en-US" sz="3200" kern="0" dirty="0">
                <a:solidFill>
                  <a:srgbClr val="FFFFFF"/>
                </a:solidFill>
                <a:latin typeface="+mn-lt"/>
                <a:ea typeface="+mn-ea"/>
                <a:cs typeface="+mn-cs"/>
              </a:rPr>
              <a:t>Can we </a:t>
            </a:r>
            <a:r>
              <a:rPr lang="en-US" sz="3200" kern="0" dirty="0">
                <a:solidFill>
                  <a:srgbClr val="FFFF00"/>
                </a:solidFill>
                <a:latin typeface="+mn-lt"/>
                <a:ea typeface="+mn-ea"/>
                <a:cs typeface="+mn-cs"/>
              </a:rPr>
              <a:t>know</a:t>
            </a:r>
            <a:r>
              <a:rPr lang="en-US" sz="3200" kern="0" dirty="0">
                <a:solidFill>
                  <a:srgbClr val="FFFFFF"/>
                </a:solidFill>
                <a:latin typeface="+mn-lt"/>
                <a:ea typeface="+mn-ea"/>
                <a:cs typeface="+mn-cs"/>
              </a:rPr>
              <a:t> that the Bible is not just a myth that was embellished over time?</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922067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09600" y="762000"/>
            <a:ext cx="7543800" cy="914400"/>
          </a:xfrm>
        </p:spPr>
        <p:txBody>
          <a:bodyPr/>
          <a:lstStyle/>
          <a:p>
            <a:r>
              <a:rPr lang="en-US" dirty="0" smtClean="0"/>
              <a:t>Only if you use logic and reasoning</a:t>
            </a:r>
            <a:endParaRPr lang="en-US" dirty="0"/>
          </a:p>
        </p:txBody>
      </p:sp>
      <p:pic>
        <p:nvPicPr>
          <p:cNvPr id="70660"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38200" y="2057400"/>
            <a:ext cx="5983288"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100649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body" idx="1"/>
          </p:nvPr>
        </p:nvSpPr>
        <p:spPr>
          <a:xfrm>
            <a:off x="838200" y="1752600"/>
            <a:ext cx="7010400" cy="4724399"/>
          </a:xfrm>
        </p:spPr>
        <p:txBody>
          <a:bodyPr>
            <a:normAutofit/>
          </a:bodyPr>
          <a:lstStyle/>
          <a:p>
            <a:r>
              <a:rPr lang="en-US" dirty="0" smtClean="0"/>
              <a:t>Paul stated: </a:t>
            </a:r>
            <a:r>
              <a:rPr lang="ja-JP" altLang="en-US" dirty="0" smtClean="0"/>
              <a:t>“</a:t>
            </a:r>
            <a:r>
              <a:rPr lang="en-US" dirty="0" smtClean="0"/>
              <a:t>All scripture is given by inspiration of God, and is profitable for doctrine, for reproof, for correction, for instruction in righteousness: that the man of God may be perfect, </a:t>
            </a:r>
            <a:r>
              <a:rPr lang="en-US" dirty="0" err="1" smtClean="0"/>
              <a:t>throughly</a:t>
            </a:r>
            <a:r>
              <a:rPr lang="en-US" dirty="0" smtClean="0"/>
              <a:t> furnished unto all good works</a:t>
            </a:r>
            <a:r>
              <a:rPr lang="ja-JP" altLang="en-US" dirty="0" smtClean="0"/>
              <a:t>”</a:t>
            </a:r>
            <a:r>
              <a:rPr lang="en-US" dirty="0" smtClean="0"/>
              <a:t> (2 Timothy 3:16-17). </a:t>
            </a:r>
          </a:p>
          <a:p>
            <a:r>
              <a:rPr lang="en-US" dirty="0" smtClean="0"/>
              <a:t>Peter wrote: </a:t>
            </a:r>
            <a:r>
              <a:rPr lang="ja-JP" altLang="en-US" dirty="0" smtClean="0"/>
              <a:t>“</a:t>
            </a:r>
            <a:r>
              <a:rPr lang="en-US" dirty="0" smtClean="0"/>
              <a:t>Knowing this first, that no prophecy of scripture is of private interpretation. For no prophecy ever came by the will of man: but men </a:t>
            </a:r>
            <a:r>
              <a:rPr lang="en-US" dirty="0" err="1" smtClean="0"/>
              <a:t>spake</a:t>
            </a:r>
            <a:r>
              <a:rPr lang="en-US" dirty="0" smtClean="0"/>
              <a:t> from God, being moved by the Holy Spirit</a:t>
            </a:r>
            <a:r>
              <a:rPr lang="ja-JP" altLang="en-US" dirty="0" smtClean="0"/>
              <a:t>”</a:t>
            </a:r>
            <a:r>
              <a:rPr lang="en-US" dirty="0" smtClean="0"/>
              <a:t> (2 Peter 1:20-21). </a:t>
            </a:r>
            <a:endParaRPr lang="en-US" dirty="0"/>
          </a:p>
        </p:txBody>
      </p:sp>
      <p:sp>
        <p:nvSpPr>
          <p:cNvPr id="71682" name="Rectangle 2"/>
          <p:cNvSpPr>
            <a:spLocks noGrp="1" noChangeArrowheads="1"/>
          </p:cNvSpPr>
          <p:nvPr>
            <p:ph type="title"/>
          </p:nvPr>
        </p:nvSpPr>
        <p:spPr>
          <a:xfrm>
            <a:off x="685800" y="1066800"/>
            <a:ext cx="7543800" cy="914400"/>
          </a:xfrm>
        </p:spPr>
        <p:txBody>
          <a:bodyPr/>
          <a:lstStyle/>
          <a:p>
            <a:r>
              <a:rPr lang="en-US" dirty="0" smtClean="0"/>
              <a:t>What does the Bible Claim?</a:t>
            </a: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981889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body" idx="1"/>
          </p:nvPr>
        </p:nvSpPr>
        <p:spPr>
          <a:xfrm>
            <a:off x="457200" y="990600"/>
            <a:ext cx="8153400" cy="5562599"/>
          </a:xfrm>
        </p:spPr>
        <p:txBody>
          <a:bodyPr>
            <a:normAutofit fontScale="92500" lnSpcReduction="20000"/>
          </a:bodyPr>
          <a:lstStyle/>
          <a:p>
            <a:pPr lvl="4"/>
            <a:endParaRPr lang="en-US" dirty="0" smtClean="0"/>
          </a:p>
          <a:p>
            <a:r>
              <a:rPr lang="ja-JP" altLang="en-US" sz="3200" dirty="0" smtClean="0"/>
              <a:t>“</a:t>
            </a:r>
            <a:r>
              <a:rPr lang="en-US" sz="3200" dirty="0" smtClean="0"/>
              <a:t>God said…</a:t>
            </a:r>
            <a:r>
              <a:rPr lang="ja-JP" altLang="en-US" sz="3200" dirty="0" smtClean="0"/>
              <a:t>”</a:t>
            </a:r>
            <a:r>
              <a:rPr lang="en-US" sz="3200" dirty="0" smtClean="0"/>
              <a:t> or </a:t>
            </a:r>
            <a:r>
              <a:rPr lang="ja-JP" altLang="en-US" sz="3200" dirty="0" smtClean="0"/>
              <a:t>“</a:t>
            </a:r>
            <a:r>
              <a:rPr lang="en-US" sz="3200" dirty="0" smtClean="0"/>
              <a:t>these are the words of the Lord…</a:t>
            </a:r>
            <a:r>
              <a:rPr lang="ja-JP" altLang="en-US" sz="3200" dirty="0" smtClean="0"/>
              <a:t>”</a:t>
            </a:r>
            <a:r>
              <a:rPr lang="en-US" sz="3200" dirty="0" smtClean="0"/>
              <a:t> appear thousands of times in both the Old and New Testaments. </a:t>
            </a:r>
          </a:p>
          <a:p>
            <a:r>
              <a:rPr lang="en-US" sz="3200" dirty="0" smtClean="0"/>
              <a:t>Moses wrote in Exodus 20:1:</a:t>
            </a:r>
            <a:r>
              <a:rPr lang="ja-JP" altLang="en-US" sz="3200" dirty="0" smtClean="0"/>
              <a:t>“</a:t>
            </a:r>
            <a:r>
              <a:rPr lang="en-US" sz="3200" dirty="0" smtClean="0"/>
              <a:t>And God </a:t>
            </a:r>
            <a:r>
              <a:rPr lang="en-US" sz="3200" dirty="0" err="1" smtClean="0"/>
              <a:t>spake</a:t>
            </a:r>
            <a:r>
              <a:rPr lang="en-US" sz="3200" dirty="0" smtClean="0"/>
              <a:t> all these words....</a:t>
            </a:r>
            <a:r>
              <a:rPr lang="ja-JP" altLang="en-US" sz="3200" dirty="0" smtClean="0"/>
              <a:t>”</a:t>
            </a:r>
            <a:r>
              <a:rPr lang="en-US" sz="3200" dirty="0" smtClean="0"/>
              <a:t> </a:t>
            </a:r>
          </a:p>
          <a:p>
            <a:r>
              <a:rPr lang="en-US" sz="3200" dirty="0" smtClean="0"/>
              <a:t>The psalmist wrote in 119:89: </a:t>
            </a:r>
            <a:r>
              <a:rPr lang="ja-JP" altLang="en-US" sz="3200" dirty="0" smtClean="0"/>
              <a:t>“</a:t>
            </a:r>
            <a:r>
              <a:rPr lang="en-US" sz="3200" dirty="0" smtClean="0"/>
              <a:t>For ever, O Jehovah, Thy word is settled in heaven.</a:t>
            </a:r>
            <a:r>
              <a:rPr lang="ja-JP" altLang="en-US" sz="3200" dirty="0" smtClean="0"/>
              <a:t>”</a:t>
            </a:r>
            <a:r>
              <a:rPr lang="en-US" sz="3200" dirty="0" smtClean="0"/>
              <a:t> </a:t>
            </a:r>
          </a:p>
          <a:p>
            <a:r>
              <a:rPr lang="en-US" sz="3200" dirty="0" smtClean="0"/>
              <a:t>In Matthew 22:31, the Lord asked: </a:t>
            </a:r>
            <a:r>
              <a:rPr lang="ja-JP" altLang="en-US" sz="3200" dirty="0" smtClean="0"/>
              <a:t>“</a:t>
            </a:r>
            <a:r>
              <a:rPr lang="en-US" sz="3200" dirty="0" smtClean="0"/>
              <a:t>Have ye not read that which was spoken unto you by God?</a:t>
            </a:r>
            <a:r>
              <a:rPr lang="ja-JP" altLang="en-US" sz="3200" dirty="0" smtClean="0"/>
              <a:t>”</a:t>
            </a:r>
            <a:r>
              <a:rPr lang="en-US" sz="3200" dirty="0" smtClean="0"/>
              <a:t> </a:t>
            </a:r>
          </a:p>
          <a:p>
            <a:r>
              <a:rPr lang="en-US" sz="3200" dirty="0" smtClean="0"/>
              <a:t>There are 2,700 such statements in the Old Testament alone, all of which make direct claim that the Bible is the Word of God</a:t>
            </a:r>
            <a:endParaRPr lang="en-US" sz="3200" dirty="0"/>
          </a:p>
        </p:txBody>
      </p:sp>
      <p:sp>
        <p:nvSpPr>
          <p:cNvPr id="72706" name="Rectangle 2"/>
          <p:cNvSpPr>
            <a:spLocks noGrp="1" noChangeArrowheads="1"/>
          </p:cNvSpPr>
          <p:nvPr>
            <p:ph type="title"/>
          </p:nvPr>
        </p:nvSpPr>
        <p:spPr>
          <a:xfrm>
            <a:off x="7474" y="228600"/>
            <a:ext cx="7543800" cy="914400"/>
          </a:xfrm>
        </p:spPr>
        <p:txBody>
          <a:bodyPr/>
          <a:lstStyle/>
          <a:p>
            <a:r>
              <a:rPr lang="en-US" dirty="0" smtClean="0"/>
              <a:t>Bible Claims</a:t>
            </a: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26253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body" idx="1"/>
          </p:nvPr>
        </p:nvSpPr>
        <p:spPr>
          <a:xfrm>
            <a:off x="228600" y="1905000"/>
            <a:ext cx="8382000" cy="4419600"/>
          </a:xfrm>
        </p:spPr>
        <p:txBody>
          <a:bodyPr>
            <a:noAutofit/>
          </a:bodyPr>
          <a:lstStyle/>
          <a:p>
            <a:r>
              <a:rPr lang="en-US" sz="2800" dirty="0" smtClean="0"/>
              <a:t>More than 3,800 times in the Old Testament, the claim is made that the Scriptures are the word [or words] of God.</a:t>
            </a:r>
          </a:p>
          <a:p>
            <a:r>
              <a:rPr lang="en-US" sz="2800" dirty="0" smtClean="0"/>
              <a:t>For instance, And Jehovah said unto Moses, Write this for a memorial in a book.... (Exodus 17:14).</a:t>
            </a:r>
          </a:p>
          <a:p>
            <a:r>
              <a:rPr lang="en-US" sz="2800" dirty="0" smtClean="0"/>
              <a:t>David declared: .The Spirit of Jehovah </a:t>
            </a:r>
            <a:r>
              <a:rPr lang="en-US" sz="2800" dirty="0" err="1" smtClean="0"/>
              <a:t>spake</a:t>
            </a:r>
            <a:r>
              <a:rPr lang="en-US" sz="2800" dirty="0" smtClean="0"/>
              <a:t> by me, and his word was upon my tongue. (2 Samuel 23:2). </a:t>
            </a:r>
          </a:p>
          <a:p>
            <a:r>
              <a:rPr lang="en-US" sz="2800" dirty="0" smtClean="0"/>
              <a:t>God instructed the prophet Jeremiah; Behold, I have put my words in your mouth. (Jeremiah 1:9). </a:t>
            </a:r>
          </a:p>
          <a:p>
            <a:r>
              <a:rPr lang="en-US" sz="2800" dirty="0" smtClean="0"/>
              <a:t>The Scriptures are exalted as the Word of God some 175 times in Psalm 119 alone!</a:t>
            </a:r>
            <a:endParaRPr lang="en-US" sz="2800" dirty="0"/>
          </a:p>
        </p:txBody>
      </p:sp>
      <p:sp>
        <p:nvSpPr>
          <p:cNvPr id="73730" name="Rectangle 2"/>
          <p:cNvSpPr>
            <a:spLocks noGrp="1" noChangeArrowheads="1"/>
          </p:cNvSpPr>
          <p:nvPr>
            <p:ph type="title"/>
          </p:nvPr>
        </p:nvSpPr>
        <p:spPr>
          <a:xfrm>
            <a:off x="381000" y="228600"/>
            <a:ext cx="7543800" cy="914400"/>
          </a:xfrm>
        </p:spPr>
        <p:txBody>
          <a:bodyPr/>
          <a:lstStyle/>
          <a:p>
            <a:r>
              <a:rPr lang="en-US" dirty="0" smtClean="0"/>
              <a:t>Bible Claims</a:t>
            </a: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649784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5" name="Rectangle 3"/>
          <p:cNvSpPr>
            <a:spLocks noGrp="1" noChangeArrowheads="1"/>
          </p:cNvSpPr>
          <p:nvPr>
            <p:ph type="body" idx="1"/>
          </p:nvPr>
        </p:nvSpPr>
        <p:spPr>
          <a:xfrm>
            <a:off x="685800" y="1600200"/>
            <a:ext cx="8153400" cy="5257800"/>
          </a:xfrm>
        </p:spPr>
        <p:txBody>
          <a:bodyPr>
            <a:normAutofit/>
          </a:bodyPr>
          <a:lstStyle/>
          <a:p>
            <a:r>
              <a:rPr lang="en-US" dirty="0" smtClean="0"/>
              <a:t>What is inspired—the autographs or the copies? Inspiration applies specifically to the original autographs of the Bible not to copies and translations. </a:t>
            </a:r>
          </a:p>
          <a:p>
            <a:r>
              <a:rPr lang="en-US" dirty="0" smtClean="0"/>
              <a:t>This should not cause concern about whether your Bible is truly the Word of God. As </a:t>
            </a:r>
            <a:r>
              <a:rPr lang="en-US" dirty="0" err="1" smtClean="0"/>
              <a:t>Geisler</a:t>
            </a:r>
            <a:r>
              <a:rPr lang="en-US" dirty="0" smtClean="0"/>
              <a:t> says,</a:t>
            </a:r>
          </a:p>
          <a:p>
            <a:pPr lvl="1"/>
            <a:r>
              <a:rPr lang="ja-JP" altLang="en-US" dirty="0" smtClean="0"/>
              <a:t>“</a:t>
            </a:r>
            <a:r>
              <a:rPr lang="en-US" dirty="0" smtClean="0"/>
              <a:t>Even when the accuracy of a reading in the original text cannot be known with 100 percent accuracy, it is possible to be 100 percent certain of the truth preserved in the texts that survive. It is only in minor details that any uncertainty abut the textual rendering exists, and no major doctrine rests on any one minor detail. A good translation will not fail to capture the overall teaching of the original. In this sense, then, a good translation will have doctrinal authority, although actual inspiration is reserved for the autographs</a:t>
            </a:r>
            <a:r>
              <a:rPr lang="ja-JP" altLang="en-US" dirty="0" smtClean="0"/>
              <a:t>”</a:t>
            </a:r>
            <a:r>
              <a:rPr lang="en-US" dirty="0" smtClean="0"/>
              <a:t> (</a:t>
            </a:r>
            <a:r>
              <a:rPr lang="en-US" dirty="0" err="1" smtClean="0"/>
              <a:t>Geisler</a:t>
            </a:r>
            <a:r>
              <a:rPr lang="en-US" dirty="0" smtClean="0"/>
              <a:t> and Nix, p. 44). </a:t>
            </a:r>
            <a:endParaRPr lang="en-US" dirty="0"/>
          </a:p>
        </p:txBody>
      </p:sp>
      <p:sp>
        <p:nvSpPr>
          <p:cNvPr id="74754" name="Rectangle 2"/>
          <p:cNvSpPr>
            <a:spLocks noGrp="1" noChangeArrowheads="1"/>
          </p:cNvSpPr>
          <p:nvPr>
            <p:ph type="title"/>
          </p:nvPr>
        </p:nvSpPr>
        <p:spPr>
          <a:xfrm>
            <a:off x="228600" y="533400"/>
            <a:ext cx="7543800" cy="914400"/>
          </a:xfrm>
        </p:spPr>
        <p:txBody>
          <a:bodyPr/>
          <a:lstStyle/>
          <a:p>
            <a:r>
              <a:rPr lang="en-US" dirty="0" smtClean="0"/>
              <a:t>What is Inspired…?</a:t>
            </a: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379509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9" name="Rectangle 3"/>
          <p:cNvSpPr>
            <a:spLocks noGrp="1" noChangeArrowheads="1"/>
          </p:cNvSpPr>
          <p:nvPr>
            <p:ph type="body" idx="1"/>
          </p:nvPr>
        </p:nvSpPr>
        <p:spPr>
          <a:xfrm>
            <a:off x="685800" y="990600"/>
            <a:ext cx="7315200" cy="4572000"/>
          </a:xfrm>
        </p:spPr>
        <p:txBody>
          <a:bodyPr/>
          <a:lstStyle/>
          <a:p>
            <a:r>
              <a:rPr lang="ja-JP" altLang="en-US" dirty="0" smtClean="0"/>
              <a:t>“</a:t>
            </a:r>
            <a:r>
              <a:rPr lang="en-US" dirty="0" smtClean="0"/>
              <a:t>…holds that men wrote exactly what God wanted them to write, without errors or mistakes, yet with their own personalities in evidence in their writings. By </a:t>
            </a:r>
            <a:r>
              <a:rPr lang="ja-JP" altLang="en-US" dirty="0" smtClean="0"/>
              <a:t>“</a:t>
            </a:r>
            <a:r>
              <a:rPr lang="en-US" dirty="0" smtClean="0"/>
              <a:t>verbal,</a:t>
            </a:r>
            <a:r>
              <a:rPr lang="ja-JP" altLang="en-US" dirty="0" smtClean="0"/>
              <a:t>”</a:t>
            </a:r>
            <a:r>
              <a:rPr lang="en-US" dirty="0" smtClean="0"/>
              <a:t> we mean that every word in the Bible is there because God permitted it by the direction of the Holy Spirit. By </a:t>
            </a:r>
            <a:r>
              <a:rPr lang="ja-JP" altLang="en-US" dirty="0" smtClean="0"/>
              <a:t>“</a:t>
            </a:r>
            <a:r>
              <a:rPr lang="en-US" dirty="0" smtClean="0"/>
              <a:t>plenary</a:t>
            </a:r>
            <a:r>
              <a:rPr lang="ja-JP" altLang="en-US" dirty="0" smtClean="0"/>
              <a:t>”</a:t>
            </a:r>
            <a:r>
              <a:rPr lang="en-US" dirty="0" smtClean="0"/>
              <a:t> (from the Latin, </a:t>
            </a:r>
            <a:r>
              <a:rPr lang="en-US" dirty="0" err="1" smtClean="0"/>
              <a:t>plenus</a:t>
            </a:r>
            <a:r>
              <a:rPr lang="en-US" dirty="0" smtClean="0"/>
              <a:t>—full), we mean that every part of the Bible is inspired, with nothing having been omitted</a:t>
            </a:r>
            <a:r>
              <a:rPr lang="ja-JP" altLang="en-US" dirty="0" smtClean="0"/>
              <a:t>”</a:t>
            </a:r>
            <a:r>
              <a:rPr lang="en-US" dirty="0" smtClean="0"/>
              <a:t> </a:t>
            </a:r>
            <a:endParaRPr lang="en-US" dirty="0"/>
          </a:p>
        </p:txBody>
      </p:sp>
      <p:sp>
        <p:nvSpPr>
          <p:cNvPr id="75778" name="Rectangle 2"/>
          <p:cNvSpPr>
            <a:spLocks noGrp="1" noChangeArrowheads="1"/>
          </p:cNvSpPr>
          <p:nvPr>
            <p:ph type="title"/>
          </p:nvPr>
        </p:nvSpPr>
        <p:spPr>
          <a:xfrm>
            <a:off x="609600" y="152400"/>
            <a:ext cx="7543800" cy="914400"/>
          </a:xfrm>
        </p:spPr>
        <p:txBody>
          <a:bodyPr/>
          <a:lstStyle/>
          <a:p>
            <a:r>
              <a:rPr lang="en-US" dirty="0" smtClean="0"/>
              <a:t>Definition of Inerrancy</a:t>
            </a: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254037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3" name="Rectangle 3"/>
          <p:cNvSpPr>
            <a:spLocks noGrp="1" noChangeArrowheads="1"/>
          </p:cNvSpPr>
          <p:nvPr>
            <p:ph type="body" idx="1"/>
          </p:nvPr>
        </p:nvSpPr>
        <p:spPr>
          <a:xfrm>
            <a:off x="457200" y="1295400"/>
            <a:ext cx="7924800" cy="4876800"/>
          </a:xfrm>
        </p:spPr>
        <p:txBody>
          <a:bodyPr>
            <a:normAutofit/>
          </a:bodyPr>
          <a:lstStyle/>
          <a:p>
            <a:r>
              <a:rPr lang="en-US" dirty="0" smtClean="0"/>
              <a:t>An Inerrant Bible The result of the divine-human authorship is a message without error. </a:t>
            </a:r>
          </a:p>
          <a:p>
            <a:r>
              <a:rPr lang="en-US" dirty="0" smtClean="0"/>
              <a:t>If God is true (Rom. 3:4) and the Bible comes from God (2 Tim. 3:16), then the Bible must be true in all its parts.</a:t>
            </a:r>
          </a:p>
          <a:p>
            <a:r>
              <a:rPr lang="en-US" dirty="0" smtClean="0"/>
              <a:t> </a:t>
            </a:r>
            <a:r>
              <a:rPr lang="ja-JP" altLang="en-US" dirty="0" smtClean="0"/>
              <a:t>“</a:t>
            </a:r>
            <a:r>
              <a:rPr lang="en-US" dirty="0" smtClean="0"/>
              <a:t>Inerrancy is the view that when all the facts become known, they will demonstrate that the Bible in its original autographs and correctly interpreted is entirely true and never false in all it affirms, whether that relates to doctrine or ethics or to the social, physical, or life sciences</a:t>
            </a:r>
            <a:r>
              <a:rPr lang="ja-JP" altLang="en-US" dirty="0" smtClean="0"/>
              <a:t>”</a:t>
            </a:r>
            <a:r>
              <a:rPr lang="en-US" dirty="0" smtClean="0"/>
              <a:t> (Paul D. Feinberg in Evangelical Dictionary of Theology, ed. Walter A. </a:t>
            </a:r>
            <a:r>
              <a:rPr lang="en-US" dirty="0" err="1" smtClean="0"/>
              <a:t>Elwell</a:t>
            </a:r>
            <a:r>
              <a:rPr lang="en-US" dirty="0" smtClean="0"/>
              <a:t>. Grand Rapids: Baker. p. 142). </a:t>
            </a:r>
            <a:endParaRPr lang="en-US" dirty="0"/>
          </a:p>
        </p:txBody>
      </p:sp>
      <p:sp>
        <p:nvSpPr>
          <p:cNvPr id="76802" name="Rectangle 2"/>
          <p:cNvSpPr>
            <a:spLocks noGrp="1" noChangeArrowheads="1"/>
          </p:cNvSpPr>
          <p:nvPr>
            <p:ph type="title"/>
          </p:nvPr>
        </p:nvSpPr>
        <p:spPr>
          <a:xfrm>
            <a:off x="381000" y="152400"/>
            <a:ext cx="7543800" cy="914400"/>
          </a:xfrm>
        </p:spPr>
        <p:txBody>
          <a:bodyPr/>
          <a:lstStyle/>
          <a:p>
            <a:r>
              <a:rPr lang="en-US" dirty="0" smtClean="0"/>
              <a:t>Inerrancy</a:t>
            </a: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200241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5" name="Rectangle 3"/>
          <p:cNvSpPr>
            <a:spLocks noGrp="1" noChangeArrowheads="1"/>
          </p:cNvSpPr>
          <p:nvPr>
            <p:ph type="body" idx="1"/>
          </p:nvPr>
        </p:nvSpPr>
        <p:spPr>
          <a:xfrm>
            <a:off x="457200" y="1676400"/>
            <a:ext cx="7772400" cy="4724400"/>
          </a:xfrm>
        </p:spPr>
        <p:txBody>
          <a:bodyPr>
            <a:normAutofit fontScale="92500" lnSpcReduction="10000"/>
          </a:bodyPr>
          <a:lstStyle/>
          <a:p>
            <a:r>
              <a:rPr lang="en-US" dirty="0" smtClean="0"/>
              <a:t>The English term </a:t>
            </a:r>
            <a:r>
              <a:rPr lang="ja-JP" altLang="en-US" dirty="0" smtClean="0"/>
              <a:t>“</a:t>
            </a:r>
            <a:r>
              <a:rPr lang="en-US" dirty="0" smtClean="0"/>
              <a:t>inspiration</a:t>
            </a:r>
            <a:r>
              <a:rPr lang="ja-JP" altLang="en-US" dirty="0" smtClean="0"/>
              <a:t>”</a:t>
            </a:r>
            <a:r>
              <a:rPr lang="en-US" dirty="0" smtClean="0"/>
              <a:t> derives from the Latin </a:t>
            </a:r>
            <a:r>
              <a:rPr lang="en-US" dirty="0" err="1" smtClean="0"/>
              <a:t>inspirare</a:t>
            </a:r>
            <a:r>
              <a:rPr lang="en-US" dirty="0" smtClean="0"/>
              <a:t>, which means </a:t>
            </a:r>
            <a:r>
              <a:rPr lang="ja-JP" altLang="en-US" dirty="0" smtClean="0"/>
              <a:t>“</a:t>
            </a:r>
            <a:r>
              <a:rPr lang="en-US" dirty="0" smtClean="0"/>
              <a:t>to breathe upon or into something.</a:t>
            </a:r>
            <a:r>
              <a:rPr lang="ja-JP" altLang="en-US" dirty="0" smtClean="0"/>
              <a:t>”</a:t>
            </a:r>
            <a:r>
              <a:rPr lang="en-US" dirty="0" smtClean="0"/>
              <a:t> </a:t>
            </a:r>
          </a:p>
          <a:p>
            <a:endParaRPr lang="en-US" dirty="0" smtClean="0"/>
          </a:p>
          <a:p>
            <a:r>
              <a:rPr lang="en-US" dirty="0" smtClean="0"/>
              <a:t>The five English words, </a:t>
            </a:r>
            <a:r>
              <a:rPr lang="ja-JP" altLang="en-US" dirty="0" smtClean="0"/>
              <a:t>“</a:t>
            </a:r>
            <a:r>
              <a:rPr lang="en-US" dirty="0" smtClean="0"/>
              <a:t>given by inspiration of God,</a:t>
            </a:r>
            <a:r>
              <a:rPr lang="ja-JP" altLang="en-US" dirty="0" smtClean="0"/>
              <a:t>”</a:t>
            </a:r>
            <a:r>
              <a:rPr lang="en-US" dirty="0" smtClean="0"/>
              <a:t> in the King James Version of 1611 actually are translated from the single Greek adjective, </a:t>
            </a:r>
            <a:r>
              <a:rPr lang="en-US" dirty="0" err="1" smtClean="0"/>
              <a:t>theopneustos</a:t>
            </a:r>
            <a:r>
              <a:rPr lang="en-US" dirty="0" smtClean="0"/>
              <a:t>, which is derived from two Greek root words (</a:t>
            </a:r>
            <a:r>
              <a:rPr lang="en-US" dirty="0" err="1" smtClean="0"/>
              <a:t>theos</a:t>
            </a:r>
            <a:r>
              <a:rPr lang="en-US" dirty="0" smtClean="0"/>
              <a:t>—God, </a:t>
            </a:r>
            <a:r>
              <a:rPr lang="en-US" dirty="0" err="1" smtClean="0"/>
              <a:t>pneo</a:t>
            </a:r>
            <a:r>
              <a:rPr lang="en-US" dirty="0" smtClean="0"/>
              <a:t>—to blow or breathe). </a:t>
            </a:r>
          </a:p>
          <a:p>
            <a:endParaRPr lang="en-US" dirty="0" smtClean="0"/>
          </a:p>
          <a:p>
            <a:r>
              <a:rPr lang="en-US" dirty="0" err="1" smtClean="0"/>
              <a:t>Pneuma</a:t>
            </a:r>
            <a:r>
              <a:rPr lang="en-US" dirty="0" smtClean="0"/>
              <a:t>, meaning </a:t>
            </a:r>
            <a:r>
              <a:rPr lang="ja-JP" altLang="en-US" dirty="0" smtClean="0"/>
              <a:t>“</a:t>
            </a:r>
            <a:r>
              <a:rPr lang="en-US" dirty="0" smtClean="0"/>
              <a:t>spirit,</a:t>
            </a:r>
            <a:r>
              <a:rPr lang="ja-JP" altLang="en-US" dirty="0" smtClean="0"/>
              <a:t>”</a:t>
            </a:r>
            <a:r>
              <a:rPr lang="en-US" dirty="0" smtClean="0"/>
              <a:t> comes from the verb </a:t>
            </a:r>
            <a:r>
              <a:rPr lang="en-US" dirty="0" err="1" smtClean="0"/>
              <a:t>pneo</a:t>
            </a:r>
            <a:r>
              <a:rPr lang="en-US" dirty="0" smtClean="0"/>
              <a:t>. </a:t>
            </a:r>
          </a:p>
          <a:p>
            <a:r>
              <a:rPr lang="en-US" dirty="0" err="1" smtClean="0"/>
              <a:t>Pneustos</a:t>
            </a:r>
            <a:r>
              <a:rPr lang="en-US" dirty="0" smtClean="0"/>
              <a:t>, then, might mean </a:t>
            </a:r>
            <a:r>
              <a:rPr lang="ja-JP" altLang="en-US" dirty="0" smtClean="0"/>
              <a:t>“</a:t>
            </a:r>
            <a:r>
              <a:rPr lang="en-US" dirty="0" smtClean="0"/>
              <a:t>spirited,</a:t>
            </a:r>
            <a:r>
              <a:rPr lang="ja-JP" altLang="en-US" dirty="0" smtClean="0"/>
              <a:t>”</a:t>
            </a:r>
            <a:r>
              <a:rPr lang="en-US" dirty="0" smtClean="0"/>
              <a:t> and </a:t>
            </a:r>
            <a:r>
              <a:rPr lang="en-US" dirty="0" err="1" smtClean="0"/>
              <a:t>theopneustos</a:t>
            </a:r>
            <a:r>
              <a:rPr lang="en-US" dirty="0" smtClean="0"/>
              <a:t> would mean God-spirited, God-breathed, filled with the breath of God, the product of the divine breath (or Spirit), or given by God through the Spirit. </a:t>
            </a:r>
          </a:p>
          <a:p>
            <a:r>
              <a:rPr lang="en-US" dirty="0" smtClean="0"/>
              <a:t>The word implies an influence from without, producing effects that are beyond natural powers. </a:t>
            </a:r>
            <a:endParaRPr lang="en-US" dirty="0"/>
          </a:p>
        </p:txBody>
      </p:sp>
      <p:sp>
        <p:nvSpPr>
          <p:cNvPr id="79874" name="Rectangle 2"/>
          <p:cNvSpPr>
            <a:spLocks noGrp="1" noChangeArrowheads="1"/>
          </p:cNvSpPr>
          <p:nvPr>
            <p:ph type="title"/>
          </p:nvPr>
        </p:nvSpPr>
        <p:spPr>
          <a:xfrm>
            <a:off x="609600" y="457200"/>
            <a:ext cx="7543800" cy="914400"/>
          </a:xfrm>
        </p:spPr>
        <p:txBody>
          <a:bodyPr/>
          <a:lstStyle/>
          <a:p>
            <a:r>
              <a:rPr lang="en-US" dirty="0" smtClean="0"/>
              <a:t>Definitions: Inspiration</a:t>
            </a: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334678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1" name="Rectangle 2"/>
          <p:cNvSpPr>
            <a:spLocks noGrp="1" noChangeArrowheads="1"/>
          </p:cNvSpPr>
          <p:nvPr>
            <p:ph type="body" idx="1"/>
          </p:nvPr>
        </p:nvSpPr>
        <p:spPr>
          <a:xfrm>
            <a:off x="1295400" y="1524000"/>
            <a:ext cx="6096000" cy="3657599"/>
          </a:xfrm>
        </p:spPr>
        <p:txBody>
          <a:bodyPr/>
          <a:lstStyle/>
          <a:p>
            <a:r>
              <a:rPr lang="en-US" dirty="0" smtClean="0"/>
              <a:t>Truth means whatever is right for you.</a:t>
            </a:r>
          </a:p>
          <a:p>
            <a:r>
              <a:rPr lang="en-US" dirty="0" smtClean="0"/>
              <a:t>Tolerance means accepting that each individual</a:t>
            </a:r>
            <a:r>
              <a:rPr lang="ja-JP" altLang="en-US" dirty="0" smtClean="0"/>
              <a:t>’</a:t>
            </a:r>
            <a:r>
              <a:rPr lang="en-US" dirty="0" smtClean="0"/>
              <a:t>s values and lifestyles are equally valid.</a:t>
            </a:r>
          </a:p>
          <a:p>
            <a:r>
              <a:rPr lang="en-US" dirty="0" smtClean="0"/>
              <a:t>Moral judgments mean bigoted attitudes we have no right to hold.</a:t>
            </a:r>
            <a:endParaRPr lang="en-US" dirty="0"/>
          </a:p>
        </p:txBody>
      </p:sp>
      <p:sp>
        <p:nvSpPr>
          <p:cNvPr id="17410" name="Rectangle 1"/>
          <p:cNvSpPr>
            <a:spLocks noGrp="1" noChangeArrowheads="1"/>
          </p:cNvSpPr>
          <p:nvPr>
            <p:ph type="title"/>
          </p:nvPr>
        </p:nvSpPr>
        <p:spPr>
          <a:xfrm>
            <a:off x="152400" y="533400"/>
            <a:ext cx="8839200" cy="914400"/>
          </a:xfrm>
        </p:spPr>
        <p:txBody>
          <a:bodyPr/>
          <a:lstStyle/>
          <a:p>
            <a:r>
              <a:rPr lang="en-US" dirty="0" smtClean="0"/>
              <a:t>New Definitions in an Enlightened Age</a:t>
            </a:r>
            <a:endParaRPr lang="en-US" dirty="0"/>
          </a:p>
        </p:txBody>
      </p:sp>
      <p:pic>
        <p:nvPicPr>
          <p:cNvPr id="1741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90788" y="6010275"/>
            <a:ext cx="4148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58300500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a:xfrm>
            <a:off x="762000" y="1371600"/>
            <a:ext cx="7239000" cy="4800600"/>
          </a:xfrm>
        </p:spPr>
        <p:txBody>
          <a:bodyPr/>
          <a:lstStyle/>
          <a:p>
            <a:r>
              <a:rPr lang="en-US" dirty="0" smtClean="0"/>
              <a:t>It holds that men wrote exactly what God wanted them to write, without errors or mistakes, yet with their own personalities in evidence in their writings. </a:t>
            </a:r>
          </a:p>
          <a:p>
            <a:r>
              <a:rPr lang="en-US" dirty="0" smtClean="0"/>
              <a:t>By </a:t>
            </a:r>
            <a:r>
              <a:rPr lang="ja-JP" altLang="en-US" dirty="0" smtClean="0"/>
              <a:t>“</a:t>
            </a:r>
            <a:r>
              <a:rPr lang="en-US" dirty="0" smtClean="0"/>
              <a:t>verbal,</a:t>
            </a:r>
            <a:r>
              <a:rPr lang="ja-JP" altLang="en-US" dirty="0" smtClean="0"/>
              <a:t>”</a:t>
            </a:r>
            <a:r>
              <a:rPr lang="en-US" dirty="0" smtClean="0"/>
              <a:t> we mean that every word in the Bible is there because God permitted it by the direction of the Holy Spirit. </a:t>
            </a:r>
          </a:p>
          <a:p>
            <a:r>
              <a:rPr lang="en-US" dirty="0" smtClean="0"/>
              <a:t>By </a:t>
            </a:r>
            <a:r>
              <a:rPr lang="ja-JP" altLang="en-US" dirty="0" smtClean="0"/>
              <a:t>“</a:t>
            </a:r>
            <a:r>
              <a:rPr lang="en-US" dirty="0" smtClean="0"/>
              <a:t>plenary</a:t>
            </a:r>
            <a:r>
              <a:rPr lang="ja-JP" altLang="en-US" dirty="0" smtClean="0"/>
              <a:t>”</a:t>
            </a:r>
            <a:r>
              <a:rPr lang="en-US" dirty="0" smtClean="0"/>
              <a:t> (from the Latin, </a:t>
            </a:r>
            <a:r>
              <a:rPr lang="en-US" dirty="0" err="1" smtClean="0"/>
              <a:t>plenus</a:t>
            </a:r>
            <a:r>
              <a:rPr lang="en-US" dirty="0" smtClean="0"/>
              <a:t>—full), we mean that every part of the Bible is inspired, with nothing having been omitted. </a:t>
            </a:r>
            <a:endParaRPr lang="en-US" dirty="0"/>
          </a:p>
        </p:txBody>
      </p:sp>
      <p:sp>
        <p:nvSpPr>
          <p:cNvPr id="81922" name="Rectangle 2"/>
          <p:cNvSpPr>
            <a:spLocks noGrp="1" noChangeArrowheads="1"/>
          </p:cNvSpPr>
          <p:nvPr>
            <p:ph type="title"/>
          </p:nvPr>
        </p:nvSpPr>
        <p:spPr>
          <a:xfrm>
            <a:off x="228600" y="304800"/>
            <a:ext cx="7543800" cy="914400"/>
          </a:xfrm>
        </p:spPr>
        <p:txBody>
          <a:bodyPr/>
          <a:lstStyle/>
          <a:p>
            <a:r>
              <a:rPr lang="en-US" dirty="0" smtClean="0"/>
              <a:t>Plenary Verbal </a:t>
            </a: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55583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body" idx="1"/>
          </p:nvPr>
        </p:nvSpPr>
        <p:spPr>
          <a:xfrm>
            <a:off x="228600" y="381000"/>
            <a:ext cx="8382000" cy="5105400"/>
          </a:xfrm>
        </p:spPr>
        <p:txBody>
          <a:bodyPr>
            <a:normAutofit/>
          </a:bodyPr>
          <a:lstStyle/>
          <a:p>
            <a:r>
              <a:rPr lang="en-US" dirty="0" smtClean="0"/>
              <a:t>In Matthew 5:17-18, Christ exclaimed: </a:t>
            </a:r>
          </a:p>
          <a:p>
            <a:pPr lvl="1"/>
            <a:r>
              <a:rPr lang="en-US" dirty="0" smtClean="0"/>
              <a:t>Think not that I came to destroy the law and the prophets: I came not to destroy, but to fulfill. For verily I say unto you, Till heaven and earth pass away, one jot or one tittle shall in no wise pass from the law, till all things be accomplished. </a:t>
            </a:r>
          </a:p>
          <a:p>
            <a:pPr lvl="1"/>
            <a:r>
              <a:rPr lang="en-US" dirty="0" smtClean="0"/>
              <a:t>	The </a:t>
            </a:r>
            <a:r>
              <a:rPr lang="ja-JP" altLang="en-US" dirty="0" smtClean="0"/>
              <a:t>“</a:t>
            </a:r>
            <a:r>
              <a:rPr lang="en-US" dirty="0" smtClean="0"/>
              <a:t>jot</a:t>
            </a:r>
            <a:r>
              <a:rPr lang="ja-JP" altLang="en-US" dirty="0" smtClean="0"/>
              <a:t>”</a:t>
            </a:r>
            <a:r>
              <a:rPr lang="en-US" dirty="0" smtClean="0"/>
              <a:t> was the smallest Hebrew letter, and the </a:t>
            </a:r>
            <a:r>
              <a:rPr lang="ja-JP" altLang="en-US" dirty="0" smtClean="0"/>
              <a:t>“</a:t>
            </a:r>
            <a:r>
              <a:rPr lang="en-US" dirty="0" smtClean="0"/>
              <a:t>tittle</a:t>
            </a:r>
            <a:r>
              <a:rPr lang="ja-JP" altLang="en-US" dirty="0" smtClean="0"/>
              <a:t>”</a:t>
            </a:r>
            <a:r>
              <a:rPr lang="en-US" dirty="0" smtClean="0"/>
              <a:t> was the tiny projection on certain Hebrew letters. When He employed these specific terms as examples, the Lord affirmed the minutest accuracy for the whole of the Old Testament. </a:t>
            </a:r>
            <a:endParaRPr lang="en-US" dirty="0"/>
          </a:p>
        </p:txBody>
      </p:sp>
      <p:sp>
        <p:nvSpPr>
          <p:cNvPr id="82946" name="Rectangle 2"/>
          <p:cNvSpPr>
            <a:spLocks noGrp="1" noChangeArrowheads="1"/>
          </p:cNvSpPr>
          <p:nvPr>
            <p:ph type="title"/>
          </p:nvPr>
        </p:nvSpPr>
        <p:spPr>
          <a:xfrm>
            <a:off x="152400" y="0"/>
            <a:ext cx="7543800" cy="914400"/>
          </a:xfrm>
        </p:spPr>
        <p:txBody>
          <a:bodyPr/>
          <a:lstStyle/>
          <a:p>
            <a:r>
              <a:rPr lang="en-US" dirty="0" smtClean="0"/>
              <a:t>Inspiration</a:t>
            </a: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50510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Rectangle 3"/>
          <p:cNvSpPr>
            <a:spLocks noGrp="1" noChangeArrowheads="1"/>
          </p:cNvSpPr>
          <p:nvPr>
            <p:ph type="body" idx="1"/>
          </p:nvPr>
        </p:nvSpPr>
        <p:spPr>
          <a:xfrm>
            <a:off x="762000" y="1676400"/>
            <a:ext cx="6096000" cy="3657599"/>
          </a:xfrm>
        </p:spPr>
        <p:txBody>
          <a:bodyPr/>
          <a:lstStyle/>
          <a:p>
            <a:r>
              <a:rPr lang="en-US" dirty="0" smtClean="0"/>
              <a:t>Manuscripts</a:t>
            </a:r>
          </a:p>
          <a:p>
            <a:r>
              <a:rPr lang="en-US" dirty="0" smtClean="0"/>
              <a:t>Archaeology 	</a:t>
            </a:r>
          </a:p>
          <a:p>
            <a:r>
              <a:rPr lang="en-US" dirty="0" smtClean="0"/>
              <a:t>Prophecy</a:t>
            </a:r>
          </a:p>
          <a:p>
            <a:r>
              <a:rPr lang="en-US" dirty="0" smtClean="0"/>
              <a:t>Statistics</a:t>
            </a:r>
          </a:p>
          <a:p>
            <a:endParaRPr lang="en-US" dirty="0"/>
          </a:p>
        </p:txBody>
      </p:sp>
      <p:sp>
        <p:nvSpPr>
          <p:cNvPr id="87043" name="Text Box 4"/>
          <p:cNvSpPr txBox="1">
            <a:spLocks noChangeArrowheads="1"/>
          </p:cNvSpPr>
          <p:nvPr/>
        </p:nvSpPr>
        <p:spPr bwMode="auto">
          <a:xfrm>
            <a:off x="685800" y="152400"/>
            <a:ext cx="739140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Arial" charset="0"/>
              </a:defRPr>
            </a:lvl1pPr>
            <a:lvl2pPr marL="37931725" indent="-37474525" eaLnBrk="0" hangingPunct="0">
              <a:defRPr sz="2400">
                <a:solidFill>
                  <a:schemeClr val="tx1"/>
                </a:solidFill>
                <a:latin typeface="Arial Narrow" charset="0"/>
                <a:ea typeface="Arial" charset="0"/>
                <a:cs typeface="Arial" charset="0"/>
              </a:defRPr>
            </a:lvl2pPr>
            <a:lvl3pPr eaLnBrk="0" hangingPunct="0">
              <a:defRPr sz="2400">
                <a:solidFill>
                  <a:schemeClr val="tx1"/>
                </a:solidFill>
                <a:latin typeface="Arial Narrow" charset="0"/>
                <a:ea typeface="Arial" charset="0"/>
                <a:cs typeface="Arial" charset="0"/>
              </a:defRPr>
            </a:lvl3pPr>
            <a:lvl4pPr eaLnBrk="0" hangingPunct="0">
              <a:defRPr sz="2400">
                <a:solidFill>
                  <a:schemeClr val="tx1"/>
                </a:solidFill>
                <a:latin typeface="Arial Narrow" charset="0"/>
                <a:ea typeface="Arial" charset="0"/>
                <a:cs typeface="Arial" charset="0"/>
              </a:defRPr>
            </a:lvl4pPr>
            <a:lvl5pPr eaLnBrk="0" hangingPunct="0">
              <a:defRPr sz="2400">
                <a:solidFill>
                  <a:schemeClr val="tx1"/>
                </a:solidFill>
                <a:latin typeface="Arial Narrow" charset="0"/>
                <a:ea typeface="Arial" charset="0"/>
                <a:cs typeface="Arial" charset="0"/>
              </a:defRPr>
            </a:lvl5pPr>
            <a:lvl6pPr marL="457200" eaLnBrk="0" fontAlgn="base" hangingPunct="0">
              <a:spcBef>
                <a:spcPct val="0"/>
              </a:spcBef>
              <a:spcAft>
                <a:spcPct val="0"/>
              </a:spcAft>
              <a:defRPr sz="2400">
                <a:solidFill>
                  <a:schemeClr val="tx1"/>
                </a:solidFill>
                <a:latin typeface="Arial Narrow" charset="0"/>
                <a:ea typeface="Arial" charset="0"/>
                <a:cs typeface="Arial" charset="0"/>
              </a:defRPr>
            </a:lvl6pPr>
            <a:lvl7pPr marL="914400" eaLnBrk="0" fontAlgn="base" hangingPunct="0">
              <a:spcBef>
                <a:spcPct val="0"/>
              </a:spcBef>
              <a:spcAft>
                <a:spcPct val="0"/>
              </a:spcAft>
              <a:defRPr sz="2400">
                <a:solidFill>
                  <a:schemeClr val="tx1"/>
                </a:solidFill>
                <a:latin typeface="Arial Narrow" charset="0"/>
                <a:ea typeface="Arial" charset="0"/>
                <a:cs typeface="Arial" charset="0"/>
              </a:defRPr>
            </a:lvl7pPr>
            <a:lvl8pPr marL="1371600" eaLnBrk="0" fontAlgn="base" hangingPunct="0">
              <a:spcBef>
                <a:spcPct val="0"/>
              </a:spcBef>
              <a:spcAft>
                <a:spcPct val="0"/>
              </a:spcAft>
              <a:defRPr sz="2400">
                <a:solidFill>
                  <a:schemeClr val="tx1"/>
                </a:solidFill>
                <a:latin typeface="Arial Narrow" charset="0"/>
                <a:ea typeface="Arial" charset="0"/>
                <a:cs typeface="Arial" charset="0"/>
              </a:defRPr>
            </a:lvl8pPr>
            <a:lvl9pPr marL="1828800" eaLnBrk="0" fontAlgn="base" hangingPunct="0">
              <a:spcBef>
                <a:spcPct val="0"/>
              </a:spcBef>
              <a:spcAft>
                <a:spcPct val="0"/>
              </a:spcAft>
              <a:defRPr sz="2400">
                <a:solidFill>
                  <a:schemeClr val="tx1"/>
                </a:solidFill>
                <a:latin typeface="Arial Narrow" charset="0"/>
                <a:ea typeface="Arial" charset="0"/>
                <a:cs typeface="Arial" charset="0"/>
              </a:defRPr>
            </a:lvl9pPr>
          </a:lstStyle>
          <a:p>
            <a:pPr eaLnBrk="1" hangingPunct="1">
              <a:spcBef>
                <a:spcPct val="50000"/>
              </a:spcBef>
            </a:pPr>
            <a:r>
              <a:rPr lang="en-US" sz="2800" b="1" dirty="0">
                <a:solidFill>
                  <a:srgbClr val="FFFFFF"/>
                </a:solidFill>
                <a:latin typeface="Arial" charset="0"/>
              </a:rPr>
              <a:t>To discover whether the Bible is reliable, you need </a:t>
            </a:r>
            <a:r>
              <a:rPr lang="en-US" sz="8000" b="1" dirty="0">
                <a:solidFill>
                  <a:srgbClr val="FFFFFF"/>
                </a:solidFill>
                <a:latin typeface="Arial" charset="0"/>
              </a:rPr>
              <a:t>M.A.P.S.</a:t>
            </a:r>
            <a:endParaRPr lang="en-US" sz="8000" dirty="0">
              <a:solidFill>
                <a:srgbClr val="FFFFFF"/>
              </a:solidFill>
              <a:latin typeface="Arial" charset="0"/>
            </a:endParaRPr>
          </a:p>
          <a:p>
            <a:pPr algn="r" eaLnBrk="1" hangingPunct="1">
              <a:spcBef>
                <a:spcPct val="50000"/>
              </a:spcBef>
            </a:pPr>
            <a:endParaRPr lang="en-US" sz="2000" dirty="0">
              <a:solidFill>
                <a:srgbClr val="FFFFFF"/>
              </a:solidFill>
              <a:latin typeface="Arial" charset="0"/>
            </a:endParaRPr>
          </a:p>
        </p:txBody>
      </p:sp>
      <p:pic>
        <p:nvPicPr>
          <p:cNvPr id="8704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505199" y="2133600"/>
            <a:ext cx="5255431"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470201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3"/>
          <p:cNvSpPr>
            <a:spLocks noGrp="1" noChangeArrowheads="1"/>
          </p:cNvSpPr>
          <p:nvPr>
            <p:ph idx="1"/>
          </p:nvPr>
        </p:nvSpPr>
        <p:spPr>
          <a:xfrm>
            <a:off x="304800" y="1676400"/>
            <a:ext cx="8153400" cy="4540250"/>
          </a:xfrm>
        </p:spPr>
        <p:txBody>
          <a:bodyPr/>
          <a:lstStyle/>
          <a:p>
            <a:pPr eaLnBrk="1" hangingPunct="1"/>
            <a:r>
              <a:rPr lang="en-US" sz="2400" dirty="0" smtClean="0"/>
              <a:t>A</a:t>
            </a:r>
            <a:r>
              <a:rPr lang="en-US" sz="2400" dirty="0" smtClean="0">
                <a:latin typeface="Tms Rmn" charset="0"/>
                <a:cs typeface="Times New Roman" pitchFamily="18" charset="0"/>
              </a:rPr>
              <a:t>lone among religious books in its scientific accuracy</a:t>
            </a:r>
          </a:p>
          <a:p>
            <a:pPr eaLnBrk="1" hangingPunct="1"/>
            <a:r>
              <a:rPr lang="en-US" sz="2400" dirty="0" smtClean="0">
                <a:latin typeface="Tms Rmn" charset="0"/>
                <a:cs typeface="Times New Roman" pitchFamily="18" charset="0"/>
              </a:rPr>
              <a:t>Other ancient religious books abound in obvious scientific errors, e.g. Hindu, Greek, Muslim, Babylonian and many other “sacred” books</a:t>
            </a:r>
          </a:p>
          <a:p>
            <a:pPr eaLnBrk="1" hangingPunct="1"/>
            <a:r>
              <a:rPr lang="en-US" sz="2400" dirty="0" smtClean="0">
                <a:latin typeface="Tms Rmn" charset="0"/>
                <a:cs typeface="Times New Roman" pitchFamily="18" charset="0"/>
              </a:rPr>
              <a:t>The Bible is in accord with modern history, geography, archaeology and science</a:t>
            </a:r>
          </a:p>
          <a:p>
            <a:pPr eaLnBrk="1" hangingPunct="1"/>
            <a:r>
              <a:rPr lang="en-US" sz="2400" dirty="0" smtClean="0">
                <a:latin typeface="Tms Rmn" charset="0"/>
                <a:cs typeface="Times New Roman" pitchFamily="18" charset="0"/>
              </a:rPr>
              <a:t>No superstitions have corrupted the Bible, e.g.</a:t>
            </a:r>
          </a:p>
          <a:p>
            <a:pPr lvl="1" eaLnBrk="1" hangingPunct="1"/>
            <a:r>
              <a:rPr lang="en-US" sz="2000" dirty="0" smtClean="0">
                <a:latin typeface="Tms Rmn" charset="0"/>
                <a:cs typeface="Times New Roman" pitchFamily="18" charset="0"/>
              </a:rPr>
              <a:t>Astronomy -&gt; astrology</a:t>
            </a:r>
          </a:p>
          <a:p>
            <a:pPr lvl="1" eaLnBrk="1" hangingPunct="1"/>
            <a:r>
              <a:rPr lang="en-US" sz="2000" dirty="0" smtClean="0">
                <a:latin typeface="Tms Rmn" charset="0"/>
                <a:cs typeface="Times New Roman" pitchFamily="18" charset="0"/>
              </a:rPr>
              <a:t>Chemistry -&gt; alchemy</a:t>
            </a:r>
          </a:p>
          <a:p>
            <a:pPr eaLnBrk="1" hangingPunct="1"/>
            <a:r>
              <a:rPr lang="en-US" sz="2400" dirty="0" smtClean="0">
                <a:latin typeface="Tms Rmn" charset="0"/>
                <a:cs typeface="Times New Roman" pitchFamily="18" charset="0"/>
              </a:rPr>
              <a:t>No other ancient book has this accuracy</a:t>
            </a:r>
          </a:p>
          <a:p>
            <a:pPr eaLnBrk="1" hangingPunct="1"/>
            <a:r>
              <a:rPr lang="en-US" sz="2400" dirty="0" smtClean="0">
                <a:latin typeface="Tms Rmn" charset="0"/>
                <a:cs typeface="Times New Roman" pitchFamily="18" charset="0"/>
              </a:rPr>
              <a:t>No other ancient religious book could withstand this scrutiny</a:t>
            </a:r>
            <a:endParaRPr lang="en-US" sz="2400" dirty="0" smtClean="0"/>
          </a:p>
        </p:txBody>
      </p:sp>
      <p:sp>
        <p:nvSpPr>
          <p:cNvPr id="78852" name="Rectangle 2"/>
          <p:cNvSpPr>
            <a:spLocks noGrp="1" noChangeArrowheads="1"/>
          </p:cNvSpPr>
          <p:nvPr>
            <p:ph type="title"/>
          </p:nvPr>
        </p:nvSpPr>
        <p:spPr>
          <a:xfrm>
            <a:off x="1066800" y="914400"/>
            <a:ext cx="7086600" cy="762000"/>
          </a:xfrm>
        </p:spPr>
        <p:txBody>
          <a:bodyPr/>
          <a:lstStyle/>
          <a:p>
            <a:pPr eaLnBrk="1" hangingPunct="1"/>
            <a:r>
              <a:rPr lang="en-US" dirty="0" smtClean="0"/>
              <a:t>The Uniqueness of the Bible</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4713967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4" descr="CaesarCommentar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1676400"/>
            <a:ext cx="5064125"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1" name="Text Box 3"/>
          <p:cNvSpPr txBox="1">
            <a:spLocks noChangeArrowheads="1"/>
          </p:cNvSpPr>
          <p:nvPr/>
        </p:nvSpPr>
        <p:spPr bwMode="auto">
          <a:xfrm>
            <a:off x="304800" y="4267200"/>
            <a:ext cx="6407150" cy="20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3600" b="1" dirty="0">
                <a:solidFill>
                  <a:srgbClr val="FFFFFF"/>
                </a:solidFill>
                <a:ea typeface="+mn-ea"/>
                <a:cs typeface="Arial" charset="0"/>
              </a:rPr>
              <a:t>Author:</a:t>
            </a:r>
            <a:r>
              <a:rPr lang="en-US" sz="3600" b="1" dirty="0">
                <a:solidFill>
                  <a:srgbClr val="FFFFFF"/>
                </a:solidFill>
                <a:effectLst>
                  <a:outerShdw blurRad="38100" dist="38100" dir="2700000" algn="tl">
                    <a:srgbClr val="808080"/>
                  </a:outerShdw>
                </a:effectLst>
                <a:ea typeface="+mn-ea"/>
                <a:cs typeface="Arial" charset="0"/>
              </a:rPr>
              <a:t> </a:t>
            </a:r>
            <a:br>
              <a:rPr lang="en-US" sz="3600" b="1" dirty="0">
                <a:solidFill>
                  <a:srgbClr val="FFFFFF"/>
                </a:solidFill>
                <a:effectLst>
                  <a:outerShdw blurRad="38100" dist="38100" dir="2700000" algn="tl">
                    <a:srgbClr val="808080"/>
                  </a:outerShdw>
                </a:effectLst>
                <a:ea typeface="+mn-ea"/>
                <a:cs typeface="Arial" charset="0"/>
              </a:rPr>
            </a:br>
            <a:r>
              <a:rPr lang="en-US" sz="3600" b="1" dirty="0">
                <a:solidFill>
                  <a:srgbClr val="FFD60E"/>
                </a:solidFill>
                <a:ea typeface="+mn-ea"/>
                <a:cs typeface="Arial" charset="0"/>
              </a:rPr>
              <a:t>Julius Caesar</a:t>
            </a:r>
          </a:p>
          <a:p>
            <a:pPr>
              <a:spcBef>
                <a:spcPct val="50000"/>
              </a:spcBef>
              <a:defRPr/>
            </a:pPr>
            <a:endParaRPr lang="en-US" sz="1200" b="1" dirty="0">
              <a:solidFill>
                <a:srgbClr val="FFFFFF"/>
              </a:solidFill>
              <a:effectLst>
                <a:outerShdw blurRad="38100" dist="38100" dir="2700000" algn="tl">
                  <a:srgbClr val="808080"/>
                </a:outerShdw>
              </a:effectLst>
              <a:ea typeface="+mn-ea"/>
              <a:cs typeface="Arial" charset="0"/>
            </a:endParaRPr>
          </a:p>
          <a:p>
            <a:pPr>
              <a:spcBef>
                <a:spcPct val="10000"/>
              </a:spcBef>
              <a:defRPr/>
            </a:pPr>
            <a:r>
              <a:rPr lang="en-US" sz="3600" b="1" dirty="0">
                <a:solidFill>
                  <a:srgbClr val="FFFFFF"/>
                </a:solidFill>
                <a:ea typeface="+mn-ea"/>
                <a:cs typeface="Arial" charset="0"/>
              </a:rPr>
              <a:t>Date of authorship:</a:t>
            </a:r>
            <a:r>
              <a:rPr lang="en-US" sz="3600" b="1" dirty="0">
                <a:solidFill>
                  <a:srgbClr val="FFFFFF"/>
                </a:solidFill>
                <a:effectLst>
                  <a:outerShdw blurRad="38100" dist="38100" dir="2700000" algn="tl">
                    <a:srgbClr val="808080"/>
                  </a:outerShdw>
                </a:effectLst>
                <a:ea typeface="+mn-ea"/>
                <a:cs typeface="Arial" charset="0"/>
              </a:rPr>
              <a:t>  </a:t>
            </a:r>
            <a:r>
              <a:rPr lang="en-US" sz="3600" b="1" dirty="0">
                <a:solidFill>
                  <a:srgbClr val="FFD60E"/>
                </a:solidFill>
                <a:ea typeface="+mn-ea"/>
                <a:cs typeface="Arial" charset="0"/>
              </a:rPr>
              <a:t>50 BC</a:t>
            </a:r>
          </a:p>
        </p:txBody>
      </p:sp>
      <p:sp>
        <p:nvSpPr>
          <p:cNvPr id="6148" name="Text Box 4"/>
          <p:cNvSpPr txBox="1">
            <a:spLocks noChangeArrowheads="1"/>
          </p:cNvSpPr>
          <p:nvPr/>
        </p:nvSpPr>
        <p:spPr bwMode="auto">
          <a:xfrm>
            <a:off x="228600" y="990600"/>
            <a:ext cx="3432175" cy="179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600" b="1" dirty="0">
                <a:cs typeface="Arial" charset="0"/>
              </a:rPr>
              <a:t>Book:</a:t>
            </a:r>
          </a:p>
          <a:p>
            <a:pPr>
              <a:spcBef>
                <a:spcPct val="10000"/>
              </a:spcBef>
            </a:pPr>
            <a:r>
              <a:rPr lang="en-US" sz="3600" b="1" i="1" dirty="0">
                <a:solidFill>
                  <a:srgbClr val="FFD60E"/>
                </a:solidFill>
                <a:cs typeface="Arial" charset="0"/>
              </a:rPr>
              <a:t>The Gallic War</a:t>
            </a:r>
            <a:br>
              <a:rPr lang="en-US" sz="3600" b="1" i="1" dirty="0">
                <a:solidFill>
                  <a:srgbClr val="FFD60E"/>
                </a:solidFill>
                <a:cs typeface="Arial" charset="0"/>
              </a:rPr>
            </a:br>
            <a:r>
              <a:rPr lang="en-US" sz="3600" b="1" i="1" dirty="0">
                <a:solidFill>
                  <a:srgbClr val="FFD60E"/>
                </a:solidFill>
                <a:cs typeface="Arial" charset="0"/>
              </a:rPr>
              <a:t>Commentaries</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42238399"/>
      </p:ext>
    </p:extLst>
  </p:cSld>
  <p:clrMapOvr>
    <a:masterClrMapping/>
  </p:clrMapOvr>
  <p:transition spd="med">
    <p:checke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457200" y="2743200"/>
            <a:ext cx="8305800" cy="19367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sz="2600">
                <a:solidFill>
                  <a:srgbClr val="FFFF00"/>
                </a:solidFill>
                <a:cs typeface="Arial" charset="0"/>
              </a:rPr>
              <a:t>	</a:t>
            </a:r>
            <a:r>
              <a:rPr lang="en-US" sz="2900">
                <a:solidFill>
                  <a:srgbClr val="FFFF00"/>
                </a:solidFill>
                <a:cs typeface="Arial" charset="0"/>
              </a:rPr>
              <a:t>					</a:t>
            </a:r>
            <a:endParaRPr lang="en-US" sz="2600">
              <a:solidFill>
                <a:srgbClr val="FFFF00"/>
              </a:solidFill>
              <a:cs typeface="Arial" charset="0"/>
            </a:endParaRPr>
          </a:p>
          <a:p>
            <a:r>
              <a:rPr lang="en-US" sz="2600" i="1">
                <a:solidFill>
                  <a:schemeClr val="bg1"/>
                </a:solidFill>
                <a:cs typeface="Arial" charset="0"/>
              </a:rPr>
              <a:t>	</a:t>
            </a:r>
            <a:endParaRPr lang="en-US" sz="2600" i="1">
              <a:cs typeface="Arial" charset="0"/>
            </a:endParaRPr>
          </a:p>
          <a:p>
            <a:r>
              <a:rPr lang="en-US" sz="2100">
                <a:latin typeface="Arial Black" charset="0"/>
                <a:cs typeface="Arial" charset="0"/>
              </a:rPr>
              <a:t>400  300  200  </a:t>
            </a:r>
            <a:r>
              <a:rPr lang="en-US" sz="2100">
                <a:solidFill>
                  <a:schemeClr val="accent2"/>
                </a:solidFill>
                <a:latin typeface="Arial Black" charset="0"/>
                <a:cs typeface="Arial" charset="0"/>
              </a:rPr>
              <a:t>50</a:t>
            </a:r>
            <a:r>
              <a:rPr lang="en-US" sz="2100">
                <a:latin typeface="Arial Black" charset="0"/>
                <a:cs typeface="Arial" charset="0"/>
              </a:rPr>
              <a:t>  0  100  200  300  400  500  600</a:t>
            </a:r>
          </a:p>
          <a:p>
            <a:r>
              <a:rPr lang="en-US">
                <a:latin typeface="Arial Black" charset="0"/>
                <a:cs typeface="Arial" charset="0"/>
              </a:rPr>
              <a:t>---------------------------|--------------------------------------------------</a:t>
            </a:r>
          </a:p>
          <a:p>
            <a:r>
              <a:rPr lang="en-US" sz="2100">
                <a:latin typeface="Arial Black" charset="0"/>
                <a:cs typeface="Arial" charset="0"/>
              </a:rPr>
              <a:t>Centuries B.C.	Centuries A.D.</a:t>
            </a:r>
          </a:p>
        </p:txBody>
      </p:sp>
      <p:sp>
        <p:nvSpPr>
          <p:cNvPr id="618499" name="Text Box 3"/>
          <p:cNvSpPr txBox="1">
            <a:spLocks noChangeArrowheads="1"/>
          </p:cNvSpPr>
          <p:nvPr/>
        </p:nvSpPr>
        <p:spPr bwMode="auto">
          <a:xfrm>
            <a:off x="457200" y="5016500"/>
            <a:ext cx="836295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Arial Black" charset="0"/>
                <a:cs typeface="Arial" charset="0"/>
              </a:rPr>
              <a:t>				          	</a:t>
            </a:r>
          </a:p>
          <a:p>
            <a:r>
              <a:rPr lang="en-US" sz="2100">
                <a:latin typeface="Arial Black" charset="0"/>
                <a:cs typeface="Arial" charset="0"/>
              </a:rPr>
              <a:t>700  800  900  1000  1100  1200  1300  </a:t>
            </a:r>
            <a:r>
              <a:rPr lang="en-US" sz="2100">
                <a:solidFill>
                  <a:schemeClr val="accent2"/>
                </a:solidFill>
                <a:latin typeface="Arial Black" charset="0"/>
                <a:cs typeface="Arial" charset="0"/>
              </a:rPr>
              <a:t>1400  1500</a:t>
            </a:r>
            <a:r>
              <a:rPr lang="en-US" sz="2100">
                <a:latin typeface="Arial Black" charset="0"/>
                <a:cs typeface="Arial" charset="0"/>
              </a:rPr>
              <a:t>          </a:t>
            </a:r>
            <a:r>
              <a:rPr lang="en-US">
                <a:latin typeface="Arial Black" charset="0"/>
                <a:cs typeface="Arial" charset="0"/>
              </a:rPr>
              <a:t>---------------------------------------------------------------------- - </a:t>
            </a:r>
            <a:r>
              <a:rPr lang="en-US">
                <a:solidFill>
                  <a:schemeClr val="bg1"/>
                </a:solidFill>
                <a:latin typeface="Arial Black" charset="0"/>
                <a:cs typeface="Arial" charset="0"/>
              </a:rPr>
              <a:t>- - -</a:t>
            </a:r>
          </a:p>
          <a:p>
            <a:r>
              <a:rPr lang="en-US" sz="2100">
                <a:solidFill>
                  <a:schemeClr val="bg1"/>
                </a:solidFill>
                <a:latin typeface="Arial Black" charset="0"/>
                <a:cs typeface="Arial" charset="0"/>
              </a:rPr>
              <a:t>Centuries A.D.</a:t>
            </a:r>
          </a:p>
        </p:txBody>
      </p:sp>
      <p:sp>
        <p:nvSpPr>
          <p:cNvPr id="7172" name="Text Box 4"/>
          <p:cNvSpPr txBox="1">
            <a:spLocks noChangeArrowheads="1"/>
          </p:cNvSpPr>
          <p:nvPr/>
        </p:nvSpPr>
        <p:spPr bwMode="auto">
          <a:xfrm>
            <a:off x="685800" y="381000"/>
            <a:ext cx="7620000" cy="762000"/>
          </a:xfrm>
          <a:prstGeom prst="rect">
            <a:avLst/>
          </a:prstGeom>
          <a:noFill/>
          <a:ln>
            <a:noFill/>
          </a:ln>
          <a:effectLst/>
          <a:extLst>
            <a:ext uri="{909E8E84-426E-40DD-AFC4-6F175D3DCCD1}">
              <a14:hiddenFill xmlns:a14="http://schemas.microsoft.com/office/drawing/2010/main">
                <a:solidFill>
                  <a:srgbClr val="FFD60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400" b="1">
                <a:solidFill>
                  <a:schemeClr val="tx2"/>
                </a:solidFill>
                <a:cs typeface="Arial" charset="0"/>
              </a:rPr>
              <a:t>Understanding Manuscripts</a:t>
            </a:r>
          </a:p>
        </p:txBody>
      </p:sp>
      <p:sp>
        <p:nvSpPr>
          <p:cNvPr id="618503" name="Text Box 7"/>
          <p:cNvSpPr txBox="1">
            <a:spLocks noChangeArrowheads="1"/>
          </p:cNvSpPr>
          <p:nvPr/>
        </p:nvSpPr>
        <p:spPr bwMode="auto">
          <a:xfrm>
            <a:off x="6369050" y="4987925"/>
            <a:ext cx="18700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a:solidFill>
                  <a:srgbClr val="FFD60E"/>
                </a:solidFill>
                <a:cs typeface="Arial" charset="0"/>
              </a:rPr>
              <a:t>Printing Press</a:t>
            </a:r>
          </a:p>
        </p:txBody>
      </p:sp>
      <p:sp>
        <p:nvSpPr>
          <p:cNvPr id="618504" name="Text Box 8"/>
          <p:cNvSpPr txBox="1">
            <a:spLocks noChangeArrowheads="1"/>
          </p:cNvSpPr>
          <p:nvPr/>
        </p:nvSpPr>
        <p:spPr bwMode="auto">
          <a:xfrm>
            <a:off x="992188" y="2597150"/>
            <a:ext cx="3743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solidFill>
                  <a:srgbClr val="00CCFF"/>
                </a:solidFill>
                <a:cs typeface="Arial" charset="0"/>
              </a:rPr>
              <a:t>Julius Caesar wrote </a:t>
            </a:r>
            <a:br>
              <a:rPr lang="en-US" sz="2000">
                <a:solidFill>
                  <a:srgbClr val="00CCFF"/>
                </a:solidFill>
                <a:cs typeface="Arial" charset="0"/>
              </a:rPr>
            </a:br>
            <a:r>
              <a:rPr lang="en-US" sz="2000" i="1">
                <a:solidFill>
                  <a:srgbClr val="00CCFF"/>
                </a:solidFill>
                <a:cs typeface="Arial" charset="0"/>
              </a:rPr>
              <a:t>The Gallic War Commentaries</a:t>
            </a:r>
            <a:r>
              <a:rPr lang="en-US" sz="2000">
                <a:solidFill>
                  <a:srgbClr val="00CCFF"/>
                </a:solidFill>
                <a:cs typeface="Arial" charset="0"/>
              </a:rPr>
              <a:t> </a:t>
            </a:r>
          </a:p>
        </p:txBody>
      </p:sp>
      <p:sp>
        <p:nvSpPr>
          <p:cNvPr id="618505" name="Text Box 9"/>
          <p:cNvSpPr txBox="1">
            <a:spLocks noChangeArrowheads="1"/>
          </p:cNvSpPr>
          <p:nvPr/>
        </p:nvSpPr>
        <p:spPr bwMode="auto">
          <a:xfrm>
            <a:off x="2973388" y="3206750"/>
            <a:ext cx="38893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28398" dir="14606097" algn="ctr" rotWithShape="0">
                    <a:schemeClr val="bg1">
                      <a:alpha val="50000"/>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a:solidFill>
                  <a:schemeClr val="accent2"/>
                </a:solidFill>
                <a:cs typeface="Arial" charset="0"/>
              </a:rPr>
              <a:t>Scribal Copying of Manuscripts</a:t>
            </a:r>
          </a:p>
        </p:txBody>
      </p:sp>
      <p:sp>
        <p:nvSpPr>
          <p:cNvPr id="618506" name="Line 10"/>
          <p:cNvSpPr>
            <a:spLocks noChangeShapeType="1"/>
          </p:cNvSpPr>
          <p:nvPr/>
        </p:nvSpPr>
        <p:spPr bwMode="auto">
          <a:xfrm>
            <a:off x="6873875" y="3484563"/>
            <a:ext cx="1662113" cy="0"/>
          </a:xfrm>
          <a:prstGeom prst="line">
            <a:avLst/>
          </a:prstGeom>
          <a:noFill/>
          <a:ln w="28575">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8507" name="Line 11"/>
          <p:cNvSpPr>
            <a:spLocks noChangeShapeType="1"/>
          </p:cNvSpPr>
          <p:nvPr/>
        </p:nvSpPr>
        <p:spPr bwMode="auto">
          <a:xfrm>
            <a:off x="609600" y="5184775"/>
            <a:ext cx="5761038" cy="0"/>
          </a:xfrm>
          <a:prstGeom prst="line">
            <a:avLst/>
          </a:prstGeom>
          <a:noFill/>
          <a:ln w="28575">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8515" name="Line 19"/>
          <p:cNvSpPr>
            <a:spLocks noChangeShapeType="1"/>
          </p:cNvSpPr>
          <p:nvPr/>
        </p:nvSpPr>
        <p:spPr bwMode="auto">
          <a:xfrm>
            <a:off x="2841625" y="3240088"/>
            <a:ext cx="0" cy="360362"/>
          </a:xfrm>
          <a:prstGeom prst="line">
            <a:avLst/>
          </a:prstGeom>
          <a:noFill/>
          <a:ln w="28575">
            <a:solidFill>
              <a:schemeClr val="bg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618516" name="Picture 20" descr="Escribano_cropp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81800" y="1676400"/>
            <a:ext cx="18732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58791034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618499">
                                            <p:txEl>
                                              <p:pRg st="0" end="0"/>
                                            </p:txEl>
                                          </p:spTgt>
                                        </p:tgtEl>
                                        <p:attrNameLst>
                                          <p:attrName>style.visibility</p:attrName>
                                        </p:attrNameLst>
                                      </p:cBhvr>
                                      <p:to>
                                        <p:strVal val="visible"/>
                                      </p:to>
                                    </p:set>
                                    <p:animEffect transition="in" filter="fade">
                                      <p:cBhvr>
                                        <p:cTn id="7" dur="1000"/>
                                        <p:tgtEl>
                                          <p:spTgt spid="618499">
                                            <p:txEl>
                                              <p:pRg st="0" end="0"/>
                                            </p:txEl>
                                          </p:spTgt>
                                        </p:tgtEl>
                                      </p:cBhvr>
                                    </p:animEffect>
                                    <p:anim calcmode="lin" valueType="num">
                                      <p:cBhvr>
                                        <p:cTn id="8" dur="1000" fill="hold"/>
                                        <p:tgtEl>
                                          <p:spTgt spid="618499">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6184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618504"/>
                                        </p:tgtEl>
                                        <p:attrNameLst>
                                          <p:attrName>style.visibility</p:attrName>
                                        </p:attrNameLst>
                                      </p:cBhvr>
                                      <p:to>
                                        <p:strVal val="visible"/>
                                      </p:to>
                                    </p:set>
                                    <p:animEffect transition="in" filter="dissolve">
                                      <p:cBhvr>
                                        <p:cTn id="14" dur="500"/>
                                        <p:tgtEl>
                                          <p:spTgt spid="61850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618515"/>
                                        </p:tgtEl>
                                        <p:attrNameLst>
                                          <p:attrName>style.visibility</p:attrName>
                                        </p:attrNameLst>
                                      </p:cBhvr>
                                      <p:to>
                                        <p:strVal val="visible"/>
                                      </p:to>
                                    </p:set>
                                    <p:animEffect transition="in" filter="wipe(up)">
                                      <p:cBhvr>
                                        <p:cTn id="17" dur="1000"/>
                                        <p:tgtEl>
                                          <p:spTgt spid="6185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8503"/>
                                        </p:tgtEl>
                                        <p:attrNameLst>
                                          <p:attrName>style.visibility</p:attrName>
                                        </p:attrNameLst>
                                      </p:cBhvr>
                                      <p:to>
                                        <p:strVal val="visible"/>
                                      </p:to>
                                    </p:set>
                                    <p:animEffect transition="in" filter="dissolve">
                                      <p:cBhvr>
                                        <p:cTn id="22" dur="500"/>
                                        <p:tgtEl>
                                          <p:spTgt spid="61850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18505"/>
                                        </p:tgtEl>
                                        <p:attrNameLst>
                                          <p:attrName>style.visibility</p:attrName>
                                        </p:attrNameLst>
                                      </p:cBhvr>
                                      <p:to>
                                        <p:strVal val="visible"/>
                                      </p:to>
                                    </p:set>
                                    <p:animEffect transition="in" filter="wipe(left)">
                                      <p:cBhvr>
                                        <p:cTn id="27" dur="1000"/>
                                        <p:tgtEl>
                                          <p:spTgt spid="618505"/>
                                        </p:tgtEl>
                                      </p:cBhvr>
                                    </p:animEffect>
                                  </p:childTnLst>
                                </p:cTn>
                              </p:par>
                              <p:par>
                                <p:cTn id="28" presetID="22" presetClass="entr" presetSubtype="8" fill="hold" nodeType="withEffect">
                                  <p:stCondLst>
                                    <p:cond delay="0"/>
                                  </p:stCondLst>
                                  <p:childTnLst>
                                    <p:set>
                                      <p:cBhvr>
                                        <p:cTn id="29" dur="1" fill="hold">
                                          <p:stCondLst>
                                            <p:cond delay="0"/>
                                          </p:stCondLst>
                                        </p:cTn>
                                        <p:tgtEl>
                                          <p:spTgt spid="618516"/>
                                        </p:tgtEl>
                                        <p:attrNameLst>
                                          <p:attrName>style.visibility</p:attrName>
                                        </p:attrNameLst>
                                      </p:cBhvr>
                                      <p:to>
                                        <p:strVal val="visible"/>
                                      </p:to>
                                    </p:set>
                                    <p:animEffect transition="in" filter="wipe(left)">
                                      <p:cBhvr>
                                        <p:cTn id="30" dur="1000"/>
                                        <p:tgtEl>
                                          <p:spTgt spid="618516"/>
                                        </p:tgtEl>
                                      </p:cBhvr>
                                    </p:animEffect>
                                  </p:childTnLst>
                                </p:cTn>
                              </p:par>
                            </p:childTnLst>
                          </p:cTn>
                        </p:par>
                        <p:par>
                          <p:cTn id="31" fill="hold" nodeType="afterGroup">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618506"/>
                                        </p:tgtEl>
                                        <p:attrNameLst>
                                          <p:attrName>style.visibility</p:attrName>
                                        </p:attrNameLst>
                                      </p:cBhvr>
                                      <p:to>
                                        <p:strVal val="visible"/>
                                      </p:to>
                                    </p:set>
                                    <p:animEffect transition="in" filter="wipe(left)">
                                      <p:cBhvr>
                                        <p:cTn id="34" dur="1000"/>
                                        <p:tgtEl>
                                          <p:spTgt spid="618506"/>
                                        </p:tgtEl>
                                      </p:cBhvr>
                                    </p:animEffect>
                                  </p:childTnLst>
                                </p:cTn>
                              </p:par>
                            </p:childTnLst>
                          </p:cTn>
                        </p:par>
                        <p:par>
                          <p:cTn id="35" fill="hold" nodeType="afterGroup">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618507"/>
                                        </p:tgtEl>
                                        <p:attrNameLst>
                                          <p:attrName>style.visibility</p:attrName>
                                        </p:attrNameLst>
                                      </p:cBhvr>
                                      <p:to>
                                        <p:strVal val="visible"/>
                                      </p:to>
                                    </p:set>
                                    <p:animEffect transition="in" filter="wipe(left)">
                                      <p:cBhvr>
                                        <p:cTn id="38" dur="1000"/>
                                        <p:tgtEl>
                                          <p:spTgt spid="618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03" grpId="0"/>
      <p:bldP spid="618504" grpId="0"/>
      <p:bldP spid="618505" grpId="0"/>
      <p:bldP spid="618506" grpId="0" animBg="1"/>
      <p:bldP spid="618507" grpId="0" animBg="1"/>
      <p:bldP spid="6185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228600" y="2057400"/>
            <a:ext cx="2808288"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20000"/>
              </a:lnSpc>
              <a:spcBef>
                <a:spcPct val="50000"/>
              </a:spcBef>
            </a:pPr>
            <a:r>
              <a:rPr lang="en-US" sz="2900" b="1">
                <a:solidFill>
                  <a:srgbClr val="FFD70F"/>
                </a:solidFill>
                <a:cs typeface="Arial" charset="0"/>
              </a:rPr>
              <a:t>Scribal copying was done by hand until invention of the printing press, c. 1439.</a:t>
            </a:r>
          </a:p>
        </p:txBody>
      </p:sp>
      <p:pic>
        <p:nvPicPr>
          <p:cNvPr id="8195" name="Picture 7" descr="Escribano - Wikipedi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0400" y="1905000"/>
            <a:ext cx="5611813"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8"/>
          <p:cNvSpPr txBox="1">
            <a:spLocks noChangeArrowheads="1"/>
          </p:cNvSpPr>
          <p:nvPr/>
        </p:nvSpPr>
        <p:spPr bwMode="auto">
          <a:xfrm>
            <a:off x="685800" y="381000"/>
            <a:ext cx="8001000" cy="762000"/>
          </a:xfrm>
          <a:prstGeom prst="rect">
            <a:avLst/>
          </a:prstGeom>
          <a:noFill/>
          <a:ln>
            <a:noFill/>
          </a:ln>
          <a:effectLst/>
          <a:extLst>
            <a:ext uri="{909E8E84-426E-40DD-AFC4-6F175D3DCCD1}">
              <a14:hiddenFill xmlns:a14="http://schemas.microsoft.com/office/drawing/2010/main">
                <a:solidFill>
                  <a:srgbClr val="FFD60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400" b="1">
                <a:solidFill>
                  <a:schemeClr val="tx2"/>
                </a:solidFill>
                <a:cs typeface="Arial" charset="0"/>
              </a:rPr>
              <a:t>Understanding Manuscripts</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761167451"/>
      </p:ext>
    </p:extLst>
  </p:cSld>
  <p:clrMapOvr>
    <a:masterClrMapping/>
  </p:clrMapOvr>
  <p:transition>
    <p:split orient="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6818" name="Object 2"/>
          <p:cNvGraphicFramePr>
            <a:graphicFrameLocks noChangeAspect="1"/>
          </p:cNvGraphicFramePr>
          <p:nvPr>
            <p:extLst>
              <p:ext uri="{D42A27DB-BD31-4B8C-83A1-F6EECF244321}">
                <p14:modId xmlns:p14="http://schemas.microsoft.com/office/powerpoint/2010/main" val="1049318993"/>
              </p:ext>
            </p:extLst>
          </p:nvPr>
        </p:nvGraphicFramePr>
        <p:xfrm>
          <a:off x="7938" y="1143000"/>
          <a:ext cx="9136062" cy="5894388"/>
        </p:xfrm>
        <a:graphic>
          <a:graphicData uri="http://schemas.openxmlformats.org/presentationml/2006/ole">
            <mc:AlternateContent xmlns:mc="http://schemas.openxmlformats.org/markup-compatibility/2006">
              <mc:Choice xmlns:v="urn:schemas-microsoft-com:vml" Requires="v">
                <p:oleObj spid="_x0000_s167966" name="Chart" r:id="rId4" imgW="6096000" imgH="4076700" progId="MSGraph.Chart.8">
                  <p:embed followColorScheme="full"/>
                </p:oleObj>
              </mc:Choice>
              <mc:Fallback>
                <p:oleObj name="Chart" r:id="rId4" imgW="6096000" imgH="4076700" progId="MSGraph.Chart.8">
                  <p:embed followColorScheme="full"/>
                  <p:pic>
                    <p:nvPicPr>
                      <p:cNvPr id="0" name=""/>
                      <p:cNvPicPr>
                        <a:picLocks noChangeAspect="1" noChangeArrowheads="1"/>
                      </p:cNvPicPr>
                      <p:nvPr/>
                    </p:nvPicPr>
                    <p:blipFill>
                      <a:blip r:embed="rId5"/>
                      <a:srcRect/>
                      <a:stretch>
                        <a:fillRect/>
                      </a:stretch>
                    </p:blipFill>
                    <p:spPr bwMode="auto">
                      <a:xfrm>
                        <a:off x="7938" y="1143000"/>
                        <a:ext cx="9136062" cy="5894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9219" name="Text Box 3"/>
          <p:cNvSpPr txBox="1">
            <a:spLocks noChangeArrowheads="1"/>
          </p:cNvSpPr>
          <p:nvPr/>
        </p:nvSpPr>
        <p:spPr bwMode="auto">
          <a:xfrm>
            <a:off x="0" y="228600"/>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000" b="1">
                <a:solidFill>
                  <a:schemeClr val="tx2"/>
                </a:solidFill>
                <a:cs typeface="Arial" charset="0"/>
              </a:rPr>
              <a:t>Ancient Manuscripts —How Many?</a:t>
            </a:r>
          </a:p>
        </p:txBody>
      </p:sp>
      <p:sp>
        <p:nvSpPr>
          <p:cNvPr id="546828" name="Oval 12"/>
          <p:cNvSpPr>
            <a:spLocks noChangeArrowheads="1"/>
          </p:cNvSpPr>
          <p:nvPr/>
        </p:nvSpPr>
        <p:spPr bwMode="auto">
          <a:xfrm>
            <a:off x="6804025" y="2671763"/>
            <a:ext cx="1512888" cy="504825"/>
          </a:xfrm>
          <a:prstGeom prst="ellipse">
            <a:avLst/>
          </a:prstGeom>
          <a:noFill/>
          <a:ln w="5715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6829" name="Line 13"/>
          <p:cNvSpPr>
            <a:spLocks noChangeShapeType="1"/>
          </p:cNvSpPr>
          <p:nvPr/>
        </p:nvSpPr>
        <p:spPr bwMode="auto">
          <a:xfrm>
            <a:off x="2268538" y="5048250"/>
            <a:ext cx="0" cy="865188"/>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41001020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6818"/>
                                        </p:tgtEl>
                                        <p:attrNameLst>
                                          <p:attrName>style.visibility</p:attrName>
                                        </p:attrNameLst>
                                      </p:cBhvr>
                                      <p:to>
                                        <p:strVal val="visible"/>
                                      </p:to>
                                    </p:set>
                                    <p:animEffect transition="in" filter="dissolve">
                                      <p:cBhvr>
                                        <p:cTn id="7" dur="500"/>
                                        <p:tgtEl>
                                          <p:spTgt spid="5468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6828"/>
                                        </p:tgtEl>
                                        <p:attrNameLst>
                                          <p:attrName>style.visibility</p:attrName>
                                        </p:attrNameLst>
                                      </p:cBhvr>
                                      <p:to>
                                        <p:strVal val="visible"/>
                                      </p:to>
                                    </p:set>
                                    <p:animEffect transition="in" filter="dissolve">
                                      <p:cBhvr>
                                        <p:cTn id="12" dur="500"/>
                                        <p:tgtEl>
                                          <p:spTgt spid="546828"/>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46829"/>
                                        </p:tgtEl>
                                        <p:attrNameLst>
                                          <p:attrName>style.visibility</p:attrName>
                                        </p:attrNameLst>
                                      </p:cBhvr>
                                      <p:to>
                                        <p:strVal val="visible"/>
                                      </p:to>
                                    </p:set>
                                    <p:animEffect transition="in" filter="wipe(up)">
                                      <p:cBhvr>
                                        <p:cTn id="16" dur="1000"/>
                                        <p:tgtEl>
                                          <p:spTgt spid="546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46818" grpId="0"/>
      <p:bldP spid="546828" grpId="0" animBg="1"/>
      <p:bldP spid="5468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1138" name="Object 2"/>
          <p:cNvGraphicFramePr>
            <a:graphicFrameLocks noChangeAspect="1"/>
          </p:cNvGraphicFramePr>
          <p:nvPr>
            <p:extLst>
              <p:ext uri="{D42A27DB-BD31-4B8C-83A1-F6EECF244321}">
                <p14:modId xmlns:p14="http://schemas.microsoft.com/office/powerpoint/2010/main" val="3133496976"/>
              </p:ext>
            </p:extLst>
          </p:nvPr>
        </p:nvGraphicFramePr>
        <p:xfrm>
          <a:off x="7938" y="1219200"/>
          <a:ext cx="9136062" cy="5894388"/>
        </p:xfrm>
        <a:graphic>
          <a:graphicData uri="http://schemas.openxmlformats.org/presentationml/2006/ole">
            <mc:AlternateContent xmlns:mc="http://schemas.openxmlformats.org/markup-compatibility/2006">
              <mc:Choice xmlns:v="urn:schemas-microsoft-com:vml" Requires="v">
                <p:oleObj spid="_x0000_s168990" name="Chart" r:id="rId4" imgW="6096000" imgH="4076700" progId="MSGraph.Chart.8">
                  <p:embed followColorScheme="full"/>
                </p:oleObj>
              </mc:Choice>
              <mc:Fallback>
                <p:oleObj name="Chart" r:id="rId4" imgW="6096000" imgH="4076700" progId="MSGraph.Chart.8">
                  <p:embed followColorScheme="full"/>
                  <p:pic>
                    <p:nvPicPr>
                      <p:cNvPr id="0" name=""/>
                      <p:cNvPicPr>
                        <a:picLocks noChangeAspect="1" noChangeArrowheads="1"/>
                      </p:cNvPicPr>
                      <p:nvPr/>
                    </p:nvPicPr>
                    <p:blipFill>
                      <a:blip r:embed="rId5"/>
                      <a:srcRect/>
                      <a:stretch>
                        <a:fillRect/>
                      </a:stretch>
                    </p:blipFill>
                    <p:spPr bwMode="auto">
                      <a:xfrm>
                        <a:off x="7938" y="1219200"/>
                        <a:ext cx="9136062" cy="5894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31139" name="Text Box 3"/>
          <p:cNvSpPr txBox="1">
            <a:spLocks noChangeArrowheads="1"/>
          </p:cNvSpPr>
          <p:nvPr/>
        </p:nvSpPr>
        <p:spPr bwMode="auto">
          <a:xfrm>
            <a:off x="2371725" y="3386138"/>
            <a:ext cx="2555875" cy="1016000"/>
          </a:xfrm>
          <a:prstGeom prst="rect">
            <a:avLst/>
          </a:prstGeom>
          <a:solidFill>
            <a:srgbClr val="FF33CC"/>
          </a:solidFill>
          <a:ln>
            <a:noFill/>
          </a:ln>
          <a:effectLst/>
          <a:scene3d>
            <a:camera prst="legacyObliqueTopRight"/>
            <a:lightRig rig="legacyFlat3" dir="b"/>
          </a:scene3d>
          <a:sp3d extrusionH="430200" prstMaterial="legacyMatte">
            <a:bevelT w="13500" h="13500" prst="angle"/>
            <a:bevelB w="13500" h="13500" prst="angle"/>
            <a:extrusionClr>
              <a:srgbClr val="FF33CC"/>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spAutoFit/>
            <a:flatTx/>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marL="1370013" defTabSz="912813">
              <a:defRPr sz="2400">
                <a:solidFill>
                  <a:schemeClr val="tx1"/>
                </a:solidFill>
                <a:latin typeface="Times New Roman" pitchFamily="18" charset="0"/>
              </a:defRPr>
            </a:lvl4pPr>
            <a:lvl5pPr marL="1830388" defTabSz="912813">
              <a:defRPr sz="2400">
                <a:solidFill>
                  <a:schemeClr val="tx1"/>
                </a:solidFill>
                <a:latin typeface="Times New Roman" pitchFamily="18" charset="0"/>
              </a:defRPr>
            </a:lvl5pPr>
            <a:lvl6pPr marL="2287588" defTabSz="912813" eaLnBrk="0" fontAlgn="base" hangingPunct="0">
              <a:spcBef>
                <a:spcPct val="0"/>
              </a:spcBef>
              <a:spcAft>
                <a:spcPct val="0"/>
              </a:spcAft>
              <a:defRPr sz="2400">
                <a:solidFill>
                  <a:schemeClr val="tx1"/>
                </a:solidFill>
                <a:latin typeface="Times New Roman" pitchFamily="18" charset="0"/>
              </a:defRPr>
            </a:lvl6pPr>
            <a:lvl7pPr marL="2744788" defTabSz="912813" eaLnBrk="0" fontAlgn="base" hangingPunct="0">
              <a:spcBef>
                <a:spcPct val="0"/>
              </a:spcBef>
              <a:spcAft>
                <a:spcPct val="0"/>
              </a:spcAft>
              <a:defRPr sz="2400">
                <a:solidFill>
                  <a:schemeClr val="tx1"/>
                </a:solidFill>
                <a:latin typeface="Times New Roman" pitchFamily="18" charset="0"/>
              </a:defRPr>
            </a:lvl7pPr>
            <a:lvl8pPr marL="3201988" defTabSz="912813" eaLnBrk="0" fontAlgn="base" hangingPunct="0">
              <a:spcBef>
                <a:spcPct val="0"/>
              </a:spcBef>
              <a:spcAft>
                <a:spcPct val="0"/>
              </a:spcAft>
              <a:defRPr sz="2400">
                <a:solidFill>
                  <a:schemeClr val="tx1"/>
                </a:solidFill>
                <a:latin typeface="Times New Roman" pitchFamily="18" charset="0"/>
              </a:defRPr>
            </a:lvl8pPr>
            <a:lvl9pPr marL="3659188" defTabSz="912813"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n-US" sz="6000" b="1" smtClean="0">
                <a:solidFill>
                  <a:schemeClr val="bg1"/>
                </a:solidFill>
                <a:effectLst>
                  <a:outerShdw blurRad="38100" dist="38100" dir="2700000" algn="tl">
                    <a:srgbClr val="000000"/>
                  </a:outerShdw>
                </a:effectLst>
                <a:latin typeface="Arial" charset="0"/>
                <a:ea typeface="+mn-ea"/>
                <a:cs typeface="Arial" charset="0"/>
              </a:rPr>
              <a:t>24,633</a:t>
            </a:r>
            <a:endParaRPr lang="en-US" sz="6000" b="1" smtClean="0">
              <a:solidFill>
                <a:schemeClr val="bg1"/>
              </a:solidFill>
              <a:effectLst>
                <a:outerShdw blurRad="38100" dist="38100" dir="2700000" algn="tl">
                  <a:srgbClr val="000000"/>
                </a:outerShdw>
              </a:effectLst>
              <a:latin typeface="Arial Black" pitchFamily="34" charset="0"/>
              <a:ea typeface="+mn-ea"/>
              <a:cs typeface="Arial" charset="0"/>
            </a:endParaRPr>
          </a:p>
        </p:txBody>
      </p:sp>
      <p:sp>
        <p:nvSpPr>
          <p:cNvPr id="731140" name="Rectangle 4"/>
          <p:cNvSpPr>
            <a:spLocks noChangeArrowheads="1"/>
          </p:cNvSpPr>
          <p:nvPr/>
        </p:nvSpPr>
        <p:spPr bwMode="auto">
          <a:xfrm>
            <a:off x="5454650" y="-835025"/>
            <a:ext cx="668338" cy="7281863"/>
          </a:xfrm>
          <a:prstGeom prst="rect">
            <a:avLst/>
          </a:prstGeom>
          <a:solidFill>
            <a:srgbClr val="FF33CC"/>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33CC"/>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10245" name="Text Box 5"/>
          <p:cNvSpPr txBox="1">
            <a:spLocks noChangeArrowheads="1"/>
          </p:cNvSpPr>
          <p:nvPr/>
        </p:nvSpPr>
        <p:spPr bwMode="auto">
          <a:xfrm>
            <a:off x="120650" y="612775"/>
            <a:ext cx="868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000" b="1">
                <a:solidFill>
                  <a:schemeClr val="tx2"/>
                </a:solidFill>
                <a:cs typeface="Arial" charset="0"/>
              </a:rPr>
              <a:t>Ancient Manuscripts - How Many? </a:t>
            </a:r>
          </a:p>
        </p:txBody>
      </p:sp>
      <p:sp>
        <p:nvSpPr>
          <p:cNvPr id="731147" name="Text Box 11"/>
          <p:cNvSpPr txBox="1">
            <a:spLocks noChangeArrowheads="1"/>
          </p:cNvSpPr>
          <p:nvPr/>
        </p:nvSpPr>
        <p:spPr bwMode="auto">
          <a:xfrm>
            <a:off x="6840538" y="5889625"/>
            <a:ext cx="12239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solidFill>
                  <a:srgbClr val="FFD60E"/>
                </a:solidFill>
              </a:rPr>
              <a:t>The BEST!</a:t>
            </a:r>
          </a:p>
        </p:txBody>
      </p:sp>
      <p:sp>
        <p:nvSpPr>
          <p:cNvPr id="731148" name="Line 12"/>
          <p:cNvSpPr>
            <a:spLocks noChangeShapeType="1"/>
          </p:cNvSpPr>
          <p:nvPr/>
        </p:nvSpPr>
        <p:spPr bwMode="auto">
          <a:xfrm flipH="1" flipV="1">
            <a:off x="6119813" y="4737100"/>
            <a:ext cx="720725" cy="1223963"/>
          </a:xfrm>
          <a:prstGeom prst="line">
            <a:avLst/>
          </a:prstGeom>
          <a:noFill/>
          <a:ln w="76200">
            <a:solidFill>
              <a:srgbClr val="FFD60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1149" name="Oval 13"/>
          <p:cNvSpPr>
            <a:spLocks noChangeArrowheads="1"/>
          </p:cNvSpPr>
          <p:nvPr/>
        </p:nvSpPr>
        <p:spPr bwMode="auto">
          <a:xfrm>
            <a:off x="6696075" y="5097463"/>
            <a:ext cx="2016125" cy="863600"/>
          </a:xfrm>
          <a:prstGeom prst="ellipse">
            <a:avLst/>
          </a:prstGeom>
          <a:noFill/>
          <a:ln w="38100">
            <a:solidFill>
              <a:srgbClr val="FF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152998245"/>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31138"/>
                                        </p:tgtEl>
                                        <p:attrNameLst>
                                          <p:attrName>style.visibility</p:attrName>
                                        </p:attrNameLst>
                                      </p:cBhvr>
                                      <p:to>
                                        <p:strVal val="visible"/>
                                      </p:to>
                                    </p:set>
                                    <p:animEffect transition="in" filter="dissolve">
                                      <p:cBhvr>
                                        <p:cTn id="7" dur="500"/>
                                        <p:tgtEl>
                                          <p:spTgt spid="73113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31149"/>
                                        </p:tgtEl>
                                        <p:attrNameLst>
                                          <p:attrName>style.visibility</p:attrName>
                                        </p:attrNameLst>
                                      </p:cBhvr>
                                      <p:to>
                                        <p:strVal val="visible"/>
                                      </p:to>
                                    </p:set>
                                    <p:animEffect transition="in" filter="dissolve">
                                      <p:cBhvr>
                                        <p:cTn id="11" dur="500"/>
                                        <p:tgtEl>
                                          <p:spTgt spid="7311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31140"/>
                                        </p:tgtEl>
                                        <p:attrNameLst>
                                          <p:attrName>style.visibility</p:attrName>
                                        </p:attrNameLst>
                                      </p:cBhvr>
                                      <p:to>
                                        <p:strVal val="visible"/>
                                      </p:to>
                                    </p:set>
                                    <p:animEffect transition="in" filter="wipe(down)">
                                      <p:cBhvr>
                                        <p:cTn id="16" dur="500"/>
                                        <p:tgtEl>
                                          <p:spTgt spid="731140"/>
                                        </p:tgtEl>
                                      </p:cBhvr>
                                    </p:animEffect>
                                  </p:childTnLst>
                                </p:cTn>
                              </p:par>
                            </p:childTnLst>
                          </p:cTn>
                        </p:par>
                        <p:par>
                          <p:cTn id="17" fill="hold" nodeType="afterGroup">
                            <p:stCondLst>
                              <p:cond delay="500"/>
                            </p:stCondLst>
                            <p:childTnLst>
                              <p:par>
                                <p:cTn id="18" presetID="23" presetClass="entr" presetSubtype="528" fill="hold" grpId="0" nodeType="afterEffect">
                                  <p:stCondLst>
                                    <p:cond delay="0"/>
                                  </p:stCondLst>
                                  <p:childTnLst>
                                    <p:set>
                                      <p:cBhvr>
                                        <p:cTn id="19" dur="1" fill="hold">
                                          <p:stCondLst>
                                            <p:cond delay="0"/>
                                          </p:stCondLst>
                                        </p:cTn>
                                        <p:tgtEl>
                                          <p:spTgt spid="731139"/>
                                        </p:tgtEl>
                                        <p:attrNameLst>
                                          <p:attrName>style.visibility</p:attrName>
                                        </p:attrNameLst>
                                      </p:cBhvr>
                                      <p:to>
                                        <p:strVal val="visible"/>
                                      </p:to>
                                    </p:set>
                                    <p:anim calcmode="lin" valueType="num">
                                      <p:cBhvr>
                                        <p:cTn id="20" dur="500" fill="hold"/>
                                        <p:tgtEl>
                                          <p:spTgt spid="731139"/>
                                        </p:tgtEl>
                                        <p:attrNameLst>
                                          <p:attrName>ppt_w</p:attrName>
                                        </p:attrNameLst>
                                      </p:cBhvr>
                                      <p:tavLst>
                                        <p:tav tm="0">
                                          <p:val>
                                            <p:fltVal val="0"/>
                                          </p:val>
                                        </p:tav>
                                        <p:tav tm="100000">
                                          <p:val>
                                            <p:strVal val="#ppt_w"/>
                                          </p:val>
                                        </p:tav>
                                      </p:tavLst>
                                    </p:anim>
                                    <p:anim calcmode="lin" valueType="num">
                                      <p:cBhvr>
                                        <p:cTn id="21" dur="500" fill="hold"/>
                                        <p:tgtEl>
                                          <p:spTgt spid="731139"/>
                                        </p:tgtEl>
                                        <p:attrNameLst>
                                          <p:attrName>ppt_h</p:attrName>
                                        </p:attrNameLst>
                                      </p:cBhvr>
                                      <p:tavLst>
                                        <p:tav tm="0">
                                          <p:val>
                                            <p:fltVal val="0"/>
                                          </p:val>
                                        </p:tav>
                                        <p:tav tm="100000">
                                          <p:val>
                                            <p:strVal val="#ppt_h"/>
                                          </p:val>
                                        </p:tav>
                                      </p:tavLst>
                                    </p:anim>
                                    <p:anim calcmode="lin" valueType="num">
                                      <p:cBhvr>
                                        <p:cTn id="22" dur="500" fill="hold"/>
                                        <p:tgtEl>
                                          <p:spTgt spid="731139"/>
                                        </p:tgtEl>
                                        <p:attrNameLst>
                                          <p:attrName>ppt_x</p:attrName>
                                        </p:attrNameLst>
                                      </p:cBhvr>
                                      <p:tavLst>
                                        <p:tav tm="0">
                                          <p:val>
                                            <p:fltVal val="0.5"/>
                                          </p:val>
                                        </p:tav>
                                        <p:tav tm="100000">
                                          <p:val>
                                            <p:strVal val="#ppt_x"/>
                                          </p:val>
                                        </p:tav>
                                      </p:tavLst>
                                    </p:anim>
                                    <p:anim calcmode="lin" valueType="num">
                                      <p:cBhvr>
                                        <p:cTn id="23" dur="500" fill="hold"/>
                                        <p:tgtEl>
                                          <p:spTgt spid="731139"/>
                                        </p:tgtEl>
                                        <p:attrNameLst>
                                          <p:attrName>ppt_y</p:attrName>
                                        </p:attrNameLst>
                                      </p:cBhvr>
                                      <p:tavLst>
                                        <p:tav tm="0">
                                          <p:val>
                                            <p:fltVal val="0.5"/>
                                          </p:val>
                                        </p:tav>
                                        <p:tav tm="100000">
                                          <p:val>
                                            <p:strVal val="#ppt_y"/>
                                          </p:val>
                                        </p:tav>
                                      </p:tavLst>
                                    </p:anim>
                                  </p:childTnLst>
                                </p:cTn>
                              </p:par>
                            </p:childTnLst>
                          </p:cTn>
                        </p:par>
                        <p:par>
                          <p:cTn id="24" fill="hold" nodeType="afterGroup">
                            <p:stCondLst>
                              <p:cond delay="1000"/>
                            </p:stCondLst>
                            <p:childTnLst>
                              <p:par>
                                <p:cTn id="25" presetID="23" presetClass="entr" presetSubtype="16" fill="hold" grpId="0" nodeType="afterEffect">
                                  <p:stCondLst>
                                    <p:cond delay="500"/>
                                  </p:stCondLst>
                                  <p:childTnLst>
                                    <p:set>
                                      <p:cBhvr>
                                        <p:cTn id="26" dur="1" fill="hold">
                                          <p:stCondLst>
                                            <p:cond delay="0"/>
                                          </p:stCondLst>
                                        </p:cTn>
                                        <p:tgtEl>
                                          <p:spTgt spid="731147"/>
                                        </p:tgtEl>
                                        <p:attrNameLst>
                                          <p:attrName>style.visibility</p:attrName>
                                        </p:attrNameLst>
                                      </p:cBhvr>
                                      <p:to>
                                        <p:strVal val="visible"/>
                                      </p:to>
                                    </p:set>
                                    <p:anim calcmode="lin" valueType="num">
                                      <p:cBhvr>
                                        <p:cTn id="27" dur="500" fill="hold"/>
                                        <p:tgtEl>
                                          <p:spTgt spid="731147"/>
                                        </p:tgtEl>
                                        <p:attrNameLst>
                                          <p:attrName>ppt_w</p:attrName>
                                        </p:attrNameLst>
                                      </p:cBhvr>
                                      <p:tavLst>
                                        <p:tav tm="0">
                                          <p:val>
                                            <p:fltVal val="0"/>
                                          </p:val>
                                        </p:tav>
                                        <p:tav tm="100000">
                                          <p:val>
                                            <p:strVal val="#ppt_w"/>
                                          </p:val>
                                        </p:tav>
                                      </p:tavLst>
                                    </p:anim>
                                    <p:anim calcmode="lin" valueType="num">
                                      <p:cBhvr>
                                        <p:cTn id="28" dur="500" fill="hold"/>
                                        <p:tgtEl>
                                          <p:spTgt spid="731147"/>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731148"/>
                                        </p:tgtEl>
                                        <p:attrNameLst>
                                          <p:attrName>style.visibility</p:attrName>
                                        </p:attrNameLst>
                                      </p:cBhvr>
                                      <p:to>
                                        <p:strVal val="visible"/>
                                      </p:to>
                                    </p:set>
                                    <p:animEffect transition="in" filter="wipe(down)">
                                      <p:cBhvr>
                                        <p:cTn id="32" dur="1000"/>
                                        <p:tgtEl>
                                          <p:spTgt spid="731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731138" grpId="0"/>
      <p:bldP spid="731139" grpId="0" animBg="1" autoUpdateAnimBg="0"/>
      <p:bldP spid="731140" grpId="0" animBg="1"/>
      <p:bldP spid="731147" grpId="0"/>
      <p:bldP spid="731148" grpId="0" animBg="1"/>
      <p:bldP spid="73114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8"/>
          <p:cNvSpPr txBox="1">
            <a:spLocks noChangeArrowheads="1"/>
          </p:cNvSpPr>
          <p:nvPr/>
        </p:nvSpPr>
        <p:spPr bwMode="auto">
          <a:xfrm>
            <a:off x="1295400" y="0"/>
            <a:ext cx="6248400" cy="13112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spcAft>
                <a:spcPct val="15000"/>
              </a:spcAft>
              <a:buClr>
                <a:schemeClr val="folHlink"/>
              </a:buClr>
              <a:buFont typeface="Arial" charset="0"/>
              <a:buNone/>
            </a:pPr>
            <a:r>
              <a:rPr lang="en-US" sz="4000" b="1">
                <a:solidFill>
                  <a:schemeClr val="tx2"/>
                </a:solidFill>
                <a:cs typeface="Arial" charset="0"/>
              </a:rPr>
              <a:t>Ancient Manuscripts – How accurate?</a:t>
            </a:r>
          </a:p>
        </p:txBody>
      </p:sp>
      <p:graphicFrame>
        <p:nvGraphicFramePr>
          <p:cNvPr id="787460" name="Object 4"/>
          <p:cNvGraphicFramePr>
            <a:graphicFrameLocks noChangeAspect="1"/>
          </p:cNvGraphicFramePr>
          <p:nvPr>
            <p:extLst>
              <p:ext uri="{D42A27DB-BD31-4B8C-83A1-F6EECF244321}">
                <p14:modId xmlns:p14="http://schemas.microsoft.com/office/powerpoint/2010/main" val="1492257327"/>
              </p:ext>
            </p:extLst>
          </p:nvPr>
        </p:nvGraphicFramePr>
        <p:xfrm>
          <a:off x="304800" y="1828800"/>
          <a:ext cx="8991600" cy="5029200"/>
        </p:xfrm>
        <a:graphic>
          <a:graphicData uri="http://schemas.openxmlformats.org/presentationml/2006/ole">
            <mc:AlternateContent xmlns:mc="http://schemas.openxmlformats.org/markup-compatibility/2006">
              <mc:Choice xmlns:v="urn:schemas-microsoft-com:vml" Requires="v">
                <p:oleObj spid="_x0000_s170014" name="Chart" r:id="rId4" imgW="8991600" imgH="5029200" progId="MSGraph.Chart.8">
                  <p:embed followColorScheme="full"/>
                </p:oleObj>
              </mc:Choice>
              <mc:Fallback>
                <p:oleObj name="Chart" r:id="rId4" imgW="8991600" imgH="5029200" progId="MSGraph.Chart.8">
                  <p:embed followColorScheme="full"/>
                  <p:pic>
                    <p:nvPicPr>
                      <p:cNvPr id="0" name=""/>
                      <p:cNvPicPr>
                        <a:picLocks noChangeAspect="1" noChangeArrowheads="1"/>
                      </p:cNvPicPr>
                      <p:nvPr/>
                    </p:nvPicPr>
                    <p:blipFill>
                      <a:blip r:embed="rId5"/>
                      <a:srcRect/>
                      <a:stretch>
                        <a:fillRect/>
                      </a:stretch>
                    </p:blipFill>
                    <p:spPr bwMode="auto">
                      <a:xfrm>
                        <a:off x="304800" y="1828800"/>
                        <a:ext cx="8991600"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87461" name="Text Box 5"/>
          <p:cNvSpPr txBox="1">
            <a:spLocks noChangeArrowheads="1"/>
          </p:cNvSpPr>
          <p:nvPr/>
        </p:nvSpPr>
        <p:spPr bwMode="auto">
          <a:xfrm>
            <a:off x="7908784" y="4419600"/>
            <a:ext cx="12239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solidFill>
                  <a:srgbClr val="FFD60E"/>
                </a:solidFill>
              </a:rPr>
              <a:t>The BEST!</a:t>
            </a:r>
          </a:p>
        </p:txBody>
      </p:sp>
      <p:sp>
        <p:nvSpPr>
          <p:cNvPr id="787462" name="Line 6"/>
          <p:cNvSpPr>
            <a:spLocks noChangeShapeType="1"/>
          </p:cNvSpPr>
          <p:nvPr/>
        </p:nvSpPr>
        <p:spPr bwMode="auto">
          <a:xfrm flipH="1">
            <a:off x="7164388" y="4652963"/>
            <a:ext cx="720725" cy="431800"/>
          </a:xfrm>
          <a:prstGeom prst="line">
            <a:avLst/>
          </a:prstGeom>
          <a:noFill/>
          <a:ln w="76200">
            <a:solidFill>
              <a:srgbClr val="FFD60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558472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grpId="0" nodeType="afterEffect">
                                  <p:stCondLst>
                                    <p:cond delay="500"/>
                                  </p:stCondLst>
                                  <p:childTnLst>
                                    <p:set>
                                      <p:cBhvr>
                                        <p:cTn id="6" dur="1" fill="hold">
                                          <p:stCondLst>
                                            <p:cond delay="0"/>
                                          </p:stCondLst>
                                        </p:cTn>
                                        <p:tgtEl>
                                          <p:spTgt spid="787461"/>
                                        </p:tgtEl>
                                        <p:attrNameLst>
                                          <p:attrName>style.visibility</p:attrName>
                                        </p:attrNameLst>
                                      </p:cBhvr>
                                      <p:to>
                                        <p:strVal val="visible"/>
                                      </p:to>
                                    </p:set>
                                    <p:anim calcmode="lin" valueType="num">
                                      <p:cBhvr>
                                        <p:cTn id="7" dur="500" fill="hold"/>
                                        <p:tgtEl>
                                          <p:spTgt spid="787461"/>
                                        </p:tgtEl>
                                        <p:attrNameLst>
                                          <p:attrName>ppt_w</p:attrName>
                                        </p:attrNameLst>
                                      </p:cBhvr>
                                      <p:tavLst>
                                        <p:tav tm="0">
                                          <p:val>
                                            <p:fltVal val="0"/>
                                          </p:val>
                                        </p:tav>
                                        <p:tav tm="100000">
                                          <p:val>
                                            <p:strVal val="#ppt_w"/>
                                          </p:val>
                                        </p:tav>
                                      </p:tavLst>
                                    </p:anim>
                                    <p:anim calcmode="lin" valueType="num">
                                      <p:cBhvr>
                                        <p:cTn id="8" dur="500" fill="hold"/>
                                        <p:tgtEl>
                                          <p:spTgt spid="7874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22" presetClass="entr" presetSubtype="2"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right)">
                                      <p:cBhvr>
                                        <p:cTn id="12" dur="1000"/>
                                        <p:tgtEl>
                                          <p:spTgt spid="787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1" grpId="0"/>
      <p:bldP spid="78746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p:cNvGraphicFramePr>
            <a:graphicFrameLocks/>
          </p:cNvGraphicFramePr>
          <p:nvPr/>
        </p:nvGraphicFramePr>
        <p:xfrm>
          <a:off x="609600" y="1676400"/>
          <a:ext cx="8534400" cy="3994150"/>
        </p:xfrm>
        <a:graphic>
          <a:graphicData uri="http://schemas.openxmlformats.org/presentationml/2006/ole">
            <mc:AlternateContent xmlns:mc="http://schemas.openxmlformats.org/markup-compatibility/2006">
              <mc:Choice xmlns:v="urn:schemas-microsoft-com:vml" Requires="v">
                <p:oleObj spid="_x0000_s35871" name="Chart" r:id="rId4" imgW="0" imgH="0" progId="MSGraph.Chart.8">
                  <p:embed/>
                </p:oleObj>
              </mc:Choice>
              <mc:Fallback>
                <p:oleObj name="Chart" r:id="rId4" imgW="0" imgH="0" progId="MSGraph.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676400"/>
                        <a:ext cx="8534400" cy="3994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 name="Content Placeholder 2"/>
          <p:cNvSpPr>
            <a:spLocks noGrp="1"/>
          </p:cNvSpPr>
          <p:nvPr>
            <p:ph idx="1"/>
          </p:nvPr>
        </p:nvSpPr>
        <p:spPr/>
        <p:txBody>
          <a:bodyPr/>
          <a:lstStyle/>
          <a:p>
            <a:endParaRPr lang="en-US"/>
          </a:p>
        </p:txBody>
      </p:sp>
      <p:sp>
        <p:nvSpPr>
          <p:cNvPr id="46082" name="Rectangle 2"/>
          <p:cNvSpPr>
            <a:spLocks noGrp="1" noChangeArrowheads="1"/>
          </p:cNvSpPr>
          <p:nvPr>
            <p:ph type="title"/>
          </p:nvPr>
        </p:nvSpPr>
        <p:spPr>
          <a:xfrm>
            <a:off x="9792" y="228600"/>
            <a:ext cx="9362807" cy="914400"/>
          </a:xfrm>
        </p:spPr>
        <p:txBody>
          <a:bodyPr/>
          <a:lstStyle/>
          <a:p>
            <a:r>
              <a:rPr lang="ja-JP" altLang="en-US" dirty="0" smtClean="0"/>
              <a:t>“</a:t>
            </a:r>
            <a:r>
              <a:rPr lang="en-US" dirty="0" smtClean="0"/>
              <a:t>There is no absolute truth</a:t>
            </a:r>
            <a:r>
              <a:rPr lang="ja-JP" altLang="en-US" dirty="0" smtClean="0"/>
              <a:t>”</a:t>
            </a: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39211096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Text Box 2"/>
          <p:cNvSpPr txBox="1">
            <a:spLocks noChangeArrowheads="1"/>
          </p:cNvSpPr>
          <p:nvPr/>
        </p:nvSpPr>
        <p:spPr bwMode="auto">
          <a:xfrm>
            <a:off x="228600" y="1371600"/>
            <a:ext cx="8686800" cy="443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ts val="3800"/>
              </a:lnSpc>
              <a:spcBef>
                <a:spcPct val="50000"/>
              </a:spcBef>
            </a:pPr>
            <a:r>
              <a:rPr lang="en-US" sz="2800" b="1" dirty="0">
                <a:solidFill>
                  <a:schemeClr val="bg1"/>
                </a:solidFill>
                <a:effectLst>
                  <a:outerShdw blurRad="38100" dist="38100" dir="2700000" algn="tl">
                    <a:srgbClr val="000000"/>
                  </a:outerShdw>
                </a:effectLst>
                <a:cs typeface="Arial" charset="0"/>
              </a:rPr>
              <a:t>  </a:t>
            </a:r>
            <a:r>
              <a:rPr lang="ja-JP" altLang="en-US" sz="2800" b="1" dirty="0">
                <a:effectLst>
                  <a:outerShdw blurRad="38100" dist="38100" dir="2700000" algn="tl">
                    <a:srgbClr val="000000"/>
                  </a:outerShdw>
                </a:effectLst>
                <a:cs typeface="Arial" charset="0"/>
              </a:rPr>
              <a:t>“</a:t>
            </a:r>
            <a:r>
              <a:rPr lang="en-US" sz="2800" b="1" dirty="0">
                <a:effectLst>
                  <a:outerShdw blurRad="38100" dist="38100" dir="2700000" algn="tl">
                    <a:srgbClr val="000000"/>
                  </a:outerShdw>
                </a:effectLst>
                <a:cs typeface="Arial" charset="0"/>
              </a:rPr>
              <a:t>Scholars are satisfied that they possess</a:t>
            </a:r>
            <a:br>
              <a:rPr lang="en-US" sz="2800" b="1" dirty="0">
                <a:effectLst>
                  <a:outerShdw blurRad="38100" dist="38100" dir="2700000" algn="tl">
                    <a:srgbClr val="000000"/>
                  </a:outerShdw>
                </a:effectLst>
                <a:cs typeface="Arial" charset="0"/>
              </a:rPr>
            </a:br>
            <a:r>
              <a:rPr lang="en-US" sz="2800" b="1" dirty="0">
                <a:effectLst>
                  <a:outerShdw blurRad="38100" dist="38100" dir="2700000" algn="tl">
                    <a:srgbClr val="000000"/>
                  </a:outerShdw>
                </a:effectLst>
                <a:cs typeface="Arial" charset="0"/>
              </a:rPr>
              <a:t>  substantially the true text of the principal</a:t>
            </a:r>
            <a:br>
              <a:rPr lang="en-US" sz="2800" b="1" dirty="0">
                <a:effectLst>
                  <a:outerShdw blurRad="38100" dist="38100" dir="2700000" algn="tl">
                    <a:srgbClr val="000000"/>
                  </a:outerShdw>
                </a:effectLst>
                <a:cs typeface="Arial" charset="0"/>
              </a:rPr>
            </a:br>
            <a:r>
              <a:rPr lang="en-US" sz="2800" b="1" dirty="0">
                <a:effectLst>
                  <a:outerShdw blurRad="38100" dist="38100" dir="2700000" algn="tl">
                    <a:srgbClr val="000000"/>
                  </a:outerShdw>
                </a:effectLst>
                <a:cs typeface="Arial" charset="0"/>
              </a:rPr>
              <a:t>  Greek and Roman writers whose works</a:t>
            </a:r>
            <a:br>
              <a:rPr lang="en-US" sz="2800" b="1" dirty="0">
                <a:effectLst>
                  <a:outerShdw blurRad="38100" dist="38100" dir="2700000" algn="tl">
                    <a:srgbClr val="000000"/>
                  </a:outerShdw>
                </a:effectLst>
                <a:cs typeface="Arial" charset="0"/>
              </a:rPr>
            </a:br>
            <a:r>
              <a:rPr lang="en-US" sz="2800" b="1" dirty="0">
                <a:effectLst>
                  <a:outerShdw blurRad="38100" dist="38100" dir="2700000" algn="tl">
                    <a:srgbClr val="000000"/>
                  </a:outerShdw>
                </a:effectLst>
                <a:cs typeface="Arial" charset="0"/>
              </a:rPr>
              <a:t>  have come down to us, of Sophocles, of </a:t>
            </a:r>
            <a:br>
              <a:rPr lang="en-US" sz="2800" b="1" dirty="0">
                <a:effectLst>
                  <a:outerShdw blurRad="38100" dist="38100" dir="2700000" algn="tl">
                    <a:srgbClr val="000000"/>
                  </a:outerShdw>
                </a:effectLst>
                <a:cs typeface="Arial" charset="0"/>
              </a:rPr>
            </a:br>
            <a:r>
              <a:rPr lang="en-US" sz="2800" b="1" dirty="0">
                <a:effectLst>
                  <a:outerShdw blurRad="38100" dist="38100" dir="2700000" algn="tl">
                    <a:srgbClr val="000000"/>
                  </a:outerShdw>
                </a:effectLst>
                <a:cs typeface="Arial" charset="0"/>
              </a:rPr>
              <a:t>  Thucydides, of Cicero, of Virgil; yet our</a:t>
            </a:r>
            <a:br>
              <a:rPr lang="en-US" sz="2800" b="1" dirty="0">
                <a:effectLst>
                  <a:outerShdw blurRad="38100" dist="38100" dir="2700000" algn="tl">
                    <a:srgbClr val="000000"/>
                  </a:outerShdw>
                </a:effectLst>
                <a:cs typeface="Arial" charset="0"/>
              </a:rPr>
            </a:br>
            <a:r>
              <a:rPr lang="en-US" sz="2800" b="1" dirty="0">
                <a:effectLst>
                  <a:outerShdw blurRad="38100" dist="38100" dir="2700000" algn="tl">
                    <a:srgbClr val="000000"/>
                  </a:outerShdw>
                </a:effectLst>
                <a:cs typeface="Arial" charset="0"/>
              </a:rPr>
              <a:t>  knowledge of their writings depends on a</a:t>
            </a:r>
            <a:br>
              <a:rPr lang="en-US" sz="2800" b="1" dirty="0">
                <a:effectLst>
                  <a:outerShdw blurRad="38100" dist="38100" dir="2700000" algn="tl">
                    <a:srgbClr val="000000"/>
                  </a:outerShdw>
                </a:effectLst>
                <a:cs typeface="Arial" charset="0"/>
              </a:rPr>
            </a:br>
            <a:r>
              <a:rPr lang="en-US" sz="2800" b="1" dirty="0">
                <a:effectLst>
                  <a:outerShdw blurRad="38100" dist="38100" dir="2700000" algn="tl">
                    <a:srgbClr val="000000"/>
                  </a:outerShdw>
                </a:effectLst>
                <a:cs typeface="Arial" charset="0"/>
              </a:rPr>
              <a:t>  mere handful of manuscripts, whereas the</a:t>
            </a:r>
            <a:br>
              <a:rPr lang="en-US" sz="2800" b="1" dirty="0">
                <a:effectLst>
                  <a:outerShdw blurRad="38100" dist="38100" dir="2700000" algn="tl">
                    <a:srgbClr val="000000"/>
                  </a:outerShdw>
                </a:effectLst>
                <a:cs typeface="Arial" charset="0"/>
              </a:rPr>
            </a:br>
            <a:r>
              <a:rPr lang="en-US" sz="2800" b="1" dirty="0">
                <a:effectLst>
                  <a:outerShdw blurRad="38100" dist="38100" dir="2700000" algn="tl">
                    <a:srgbClr val="000000"/>
                  </a:outerShdw>
                </a:effectLst>
                <a:cs typeface="Arial" charset="0"/>
              </a:rPr>
              <a:t>  manuscripts of the New Testament are</a:t>
            </a:r>
            <a:br>
              <a:rPr lang="en-US" sz="2800" b="1" dirty="0">
                <a:effectLst>
                  <a:outerShdw blurRad="38100" dist="38100" dir="2700000" algn="tl">
                    <a:srgbClr val="000000"/>
                  </a:outerShdw>
                </a:effectLst>
                <a:cs typeface="Arial" charset="0"/>
              </a:rPr>
            </a:br>
            <a:r>
              <a:rPr lang="en-US" sz="2800" b="1" dirty="0">
                <a:effectLst>
                  <a:outerShdw blurRad="38100" dist="38100" dir="2700000" algn="tl">
                    <a:srgbClr val="000000"/>
                  </a:outerShdw>
                </a:effectLst>
                <a:cs typeface="Arial" charset="0"/>
              </a:rPr>
              <a:t>  counted by hundreds, and even thousands.</a:t>
            </a:r>
            <a:r>
              <a:rPr lang="ja-JP" altLang="en-US" sz="2800" b="1" dirty="0">
                <a:effectLst>
                  <a:outerShdw blurRad="38100" dist="38100" dir="2700000" algn="tl">
                    <a:srgbClr val="000000"/>
                  </a:outerShdw>
                </a:effectLst>
                <a:cs typeface="Arial" charset="0"/>
              </a:rPr>
              <a:t>”</a:t>
            </a:r>
            <a:endParaRPr lang="en-US" sz="2800" b="1" dirty="0">
              <a:effectLst>
                <a:outerShdw blurRad="38100" dist="38100" dir="2700000" algn="tl">
                  <a:srgbClr val="000000"/>
                </a:outerShdw>
              </a:effectLst>
              <a:cs typeface="Arial" charset="0"/>
            </a:endParaRPr>
          </a:p>
        </p:txBody>
      </p:sp>
      <p:sp>
        <p:nvSpPr>
          <p:cNvPr id="486403" name="Text Box 3"/>
          <p:cNvSpPr txBox="1">
            <a:spLocks noChangeArrowheads="1"/>
          </p:cNvSpPr>
          <p:nvPr/>
        </p:nvSpPr>
        <p:spPr bwMode="auto">
          <a:xfrm>
            <a:off x="0" y="762000"/>
            <a:ext cx="7361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b="1" dirty="0">
                <a:solidFill>
                  <a:srgbClr val="FFD60E"/>
                </a:solidFill>
                <a:cs typeface="Arial" charset="0"/>
              </a:rPr>
              <a:t>— Manuscript scholar Sir Frederic Kenyon</a:t>
            </a:r>
            <a:endParaRPr lang="en-US" b="1" dirty="0">
              <a:solidFill>
                <a:srgbClr val="FFD60E"/>
              </a:solidFill>
              <a:latin typeface="Arial Black" charset="0"/>
              <a:cs typeface="Arial" charset="0"/>
            </a:endParaRP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825850439"/>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86402"/>
                                        </p:tgtEl>
                                        <p:attrNameLst>
                                          <p:attrName>style.visibility</p:attrName>
                                        </p:attrNameLst>
                                      </p:cBhvr>
                                      <p:to>
                                        <p:strVal val="visible"/>
                                      </p:to>
                                    </p:set>
                                    <p:animEffect transition="in" filter="wipe(up)">
                                      <p:cBhvr>
                                        <p:cTn id="7" dur="1000"/>
                                        <p:tgtEl>
                                          <p:spTgt spid="486402"/>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486403"/>
                                        </p:tgtEl>
                                        <p:attrNameLst>
                                          <p:attrName>style.visibility</p:attrName>
                                        </p:attrNameLst>
                                      </p:cBhvr>
                                      <p:to>
                                        <p:strVal val="visible"/>
                                      </p:to>
                                    </p:set>
                                    <p:anim calcmode="lin" valueType="num">
                                      <p:cBhvr additive="base">
                                        <p:cTn id="11" dur="500" fill="hold"/>
                                        <p:tgtEl>
                                          <p:spTgt spid="486403"/>
                                        </p:tgtEl>
                                        <p:attrNameLst>
                                          <p:attrName>ppt_x</p:attrName>
                                        </p:attrNameLst>
                                      </p:cBhvr>
                                      <p:tavLst>
                                        <p:tav tm="0">
                                          <p:val>
                                            <p:strVal val="0-#ppt_w/2"/>
                                          </p:val>
                                        </p:tav>
                                        <p:tav tm="100000">
                                          <p:val>
                                            <p:strVal val="#ppt_x"/>
                                          </p:val>
                                        </p:tav>
                                      </p:tavLst>
                                    </p:anim>
                                    <p:anim calcmode="lin" valueType="num">
                                      <p:cBhvr additive="base">
                                        <p:cTn id="12" dur="500" fill="hold"/>
                                        <p:tgtEl>
                                          <p:spTgt spid="4864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2" grpId="0" autoUpdateAnimBg="0"/>
      <p:bldP spid="486403"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533400" y="2333625"/>
            <a:ext cx="8305800" cy="19367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sz="2600">
                <a:solidFill>
                  <a:srgbClr val="FFFF00"/>
                </a:solidFill>
                <a:cs typeface="Arial" charset="0"/>
              </a:rPr>
              <a:t>	</a:t>
            </a:r>
            <a:r>
              <a:rPr lang="en-US" sz="2900">
                <a:solidFill>
                  <a:srgbClr val="FFFF00"/>
                </a:solidFill>
                <a:cs typeface="Arial" charset="0"/>
              </a:rPr>
              <a:t>					</a:t>
            </a:r>
            <a:endParaRPr lang="en-US" sz="2600">
              <a:solidFill>
                <a:srgbClr val="FFFF00"/>
              </a:solidFill>
              <a:cs typeface="Arial" charset="0"/>
            </a:endParaRPr>
          </a:p>
          <a:p>
            <a:r>
              <a:rPr lang="en-US" sz="2600" i="1">
                <a:solidFill>
                  <a:schemeClr val="bg1"/>
                </a:solidFill>
                <a:cs typeface="Arial" charset="0"/>
              </a:rPr>
              <a:t>	</a:t>
            </a:r>
          </a:p>
          <a:p>
            <a:r>
              <a:rPr lang="en-US" sz="2100">
                <a:latin typeface="Arial Black" charset="0"/>
                <a:cs typeface="Arial" charset="0"/>
              </a:rPr>
              <a:t>400  300  200  50  0  100  200  300  400  500  600</a:t>
            </a:r>
          </a:p>
          <a:p>
            <a:r>
              <a:rPr lang="en-US">
                <a:latin typeface="Arial Black" charset="0"/>
                <a:cs typeface="Arial" charset="0"/>
              </a:rPr>
              <a:t>---------------------------|--------------------------------------------------</a:t>
            </a:r>
          </a:p>
          <a:p>
            <a:r>
              <a:rPr lang="en-US" sz="2100">
                <a:latin typeface="Arial Black" charset="0"/>
                <a:cs typeface="Arial" charset="0"/>
              </a:rPr>
              <a:t>Centuries B.C.	 Centuries A.D.</a:t>
            </a:r>
          </a:p>
        </p:txBody>
      </p:sp>
      <p:sp>
        <p:nvSpPr>
          <p:cNvPr id="620547" name="Text Box 3"/>
          <p:cNvSpPr txBox="1">
            <a:spLocks noChangeArrowheads="1"/>
          </p:cNvSpPr>
          <p:nvPr/>
        </p:nvSpPr>
        <p:spPr bwMode="auto">
          <a:xfrm>
            <a:off x="531813" y="5394325"/>
            <a:ext cx="836295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Arial Black" charset="0"/>
                <a:cs typeface="Arial" charset="0"/>
              </a:rPr>
              <a:t>				          	</a:t>
            </a:r>
          </a:p>
          <a:p>
            <a:r>
              <a:rPr lang="en-US" sz="2100">
                <a:latin typeface="Arial Black" charset="0"/>
                <a:cs typeface="Arial" charset="0"/>
              </a:rPr>
              <a:t>700  800  900  1000  1100  1200  1300 </a:t>
            </a:r>
            <a:r>
              <a:rPr lang="en-US" sz="2100">
                <a:solidFill>
                  <a:schemeClr val="bg1"/>
                </a:solidFill>
                <a:latin typeface="Arial Black" charset="0"/>
                <a:cs typeface="Arial" charset="0"/>
              </a:rPr>
              <a:t> </a:t>
            </a:r>
            <a:r>
              <a:rPr lang="en-US" sz="2100">
                <a:solidFill>
                  <a:srgbClr val="FFD60E"/>
                </a:solidFill>
                <a:latin typeface="Arial Black" charset="0"/>
                <a:cs typeface="Arial" charset="0"/>
              </a:rPr>
              <a:t>1400  1500</a:t>
            </a:r>
            <a:endParaRPr lang="en-US" sz="2100">
              <a:solidFill>
                <a:schemeClr val="bg1"/>
              </a:solidFill>
              <a:latin typeface="Arial Black" charset="0"/>
              <a:cs typeface="Arial" charset="0"/>
            </a:endParaRPr>
          </a:p>
          <a:p>
            <a:r>
              <a:rPr lang="en-US">
                <a:solidFill>
                  <a:schemeClr val="bg1"/>
                </a:solidFill>
                <a:latin typeface="Arial Black" charset="0"/>
                <a:cs typeface="Arial" charset="0"/>
              </a:rPr>
              <a:t>---------------------------------------------------------------------- - - - -</a:t>
            </a:r>
          </a:p>
          <a:p>
            <a:r>
              <a:rPr lang="en-US" sz="2100">
                <a:solidFill>
                  <a:schemeClr val="bg1"/>
                </a:solidFill>
                <a:latin typeface="Arial Black" charset="0"/>
                <a:cs typeface="Arial" charset="0"/>
              </a:rPr>
              <a:t>Centuries A.D.</a:t>
            </a:r>
          </a:p>
        </p:txBody>
      </p:sp>
      <p:sp>
        <p:nvSpPr>
          <p:cNvPr id="13316" name="Text Box 4"/>
          <p:cNvSpPr txBox="1">
            <a:spLocks noChangeArrowheads="1"/>
          </p:cNvSpPr>
          <p:nvPr/>
        </p:nvSpPr>
        <p:spPr bwMode="auto">
          <a:xfrm>
            <a:off x="609600" y="533400"/>
            <a:ext cx="7559675" cy="7016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D60E"/>
                </a:solidFill>
              </a14:hiddenFill>
            </a:ext>
            <a:ext uri="{91240B29-F687-4F45-9708-019B960494DF}">
              <a14:hiddenLine xmlns:a14="http://schemas.microsoft.com/office/drawing/2010/main" w="9525">
                <a:solidFill>
                  <a:schemeClr val="tx1"/>
                </a:solidFill>
                <a:miter lim="800000"/>
                <a:headEnd/>
                <a:tailEnd/>
              </a14:hiddenLine>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000" b="1">
                <a:solidFill>
                  <a:schemeClr val="tx2"/>
                </a:solidFill>
                <a:cs typeface="Arial" charset="0"/>
              </a:rPr>
              <a:t>Understanding Manuscripts</a:t>
            </a:r>
          </a:p>
        </p:txBody>
      </p:sp>
      <p:sp>
        <p:nvSpPr>
          <p:cNvPr id="13317" name="Text Box 7"/>
          <p:cNvSpPr txBox="1">
            <a:spLocks noChangeArrowheads="1"/>
          </p:cNvSpPr>
          <p:nvPr/>
        </p:nvSpPr>
        <p:spPr bwMode="auto">
          <a:xfrm>
            <a:off x="6443663" y="5157788"/>
            <a:ext cx="18700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a:solidFill>
                  <a:srgbClr val="FFD60E"/>
                </a:solidFill>
                <a:cs typeface="Arial" charset="0"/>
              </a:rPr>
              <a:t>Printing Press</a:t>
            </a:r>
          </a:p>
        </p:txBody>
      </p:sp>
      <p:sp>
        <p:nvSpPr>
          <p:cNvPr id="13318" name="Text Box 8"/>
          <p:cNvSpPr txBox="1">
            <a:spLocks noChangeArrowheads="1"/>
          </p:cNvSpPr>
          <p:nvPr/>
        </p:nvSpPr>
        <p:spPr bwMode="auto">
          <a:xfrm>
            <a:off x="2484438" y="2479675"/>
            <a:ext cx="1081087"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sz="2100" b="1">
                <a:solidFill>
                  <a:srgbClr val="00CCFF"/>
                </a:solidFill>
                <a:cs typeface="Arial" charset="0"/>
              </a:rPr>
              <a:t>Julius</a:t>
            </a:r>
          </a:p>
          <a:p>
            <a:r>
              <a:rPr lang="en-US" sz="2100" b="1">
                <a:solidFill>
                  <a:srgbClr val="00CCFF"/>
                </a:solidFill>
                <a:cs typeface="Arial" charset="0"/>
              </a:rPr>
              <a:t>Caesar </a:t>
            </a:r>
          </a:p>
        </p:txBody>
      </p:sp>
      <p:sp>
        <p:nvSpPr>
          <p:cNvPr id="13319" name="Text Box 9"/>
          <p:cNvSpPr txBox="1">
            <a:spLocks noChangeArrowheads="1"/>
          </p:cNvSpPr>
          <p:nvPr/>
        </p:nvSpPr>
        <p:spPr bwMode="auto">
          <a:xfrm>
            <a:off x="3490913" y="2781300"/>
            <a:ext cx="38893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28398" dir="14606097" algn="ctr" rotWithShape="0">
                    <a:schemeClr val="bg1">
                      <a:alpha val="50000"/>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a:cs typeface="Arial" charset="0"/>
              </a:rPr>
              <a:t>Scribal Copying of Manuscripts</a:t>
            </a:r>
          </a:p>
        </p:txBody>
      </p:sp>
      <p:sp>
        <p:nvSpPr>
          <p:cNvPr id="13320" name="Line 10"/>
          <p:cNvSpPr>
            <a:spLocks noChangeShapeType="1"/>
          </p:cNvSpPr>
          <p:nvPr/>
        </p:nvSpPr>
        <p:spPr bwMode="auto">
          <a:xfrm>
            <a:off x="7380288" y="2997200"/>
            <a:ext cx="1223962" cy="0"/>
          </a:xfrm>
          <a:prstGeom prst="line">
            <a:avLst/>
          </a:prstGeom>
          <a:noFill/>
          <a:ln w="28575">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321" name="Line 11"/>
          <p:cNvSpPr>
            <a:spLocks noChangeShapeType="1"/>
          </p:cNvSpPr>
          <p:nvPr/>
        </p:nvSpPr>
        <p:spPr bwMode="auto">
          <a:xfrm>
            <a:off x="684213" y="5373688"/>
            <a:ext cx="5761037" cy="0"/>
          </a:xfrm>
          <a:prstGeom prst="line">
            <a:avLst/>
          </a:prstGeom>
          <a:noFill/>
          <a:ln w="28575">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0556" name="Text Box 12"/>
          <p:cNvSpPr txBox="1">
            <a:spLocks noChangeArrowheads="1"/>
          </p:cNvSpPr>
          <p:nvPr/>
        </p:nvSpPr>
        <p:spPr bwMode="auto">
          <a:xfrm>
            <a:off x="1417638" y="4433888"/>
            <a:ext cx="3457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cs typeface="Arial" charset="0"/>
              </a:rPr>
              <a:t>Earliest known manuscript </a:t>
            </a:r>
          </a:p>
        </p:txBody>
      </p:sp>
      <p:sp>
        <p:nvSpPr>
          <p:cNvPr id="620561" name="Line 17"/>
          <p:cNvSpPr>
            <a:spLocks noChangeShapeType="1"/>
          </p:cNvSpPr>
          <p:nvPr/>
        </p:nvSpPr>
        <p:spPr bwMode="auto">
          <a:xfrm rot="5400000">
            <a:off x="4968082" y="2817019"/>
            <a:ext cx="792162" cy="0"/>
          </a:xfrm>
          <a:prstGeom prst="line">
            <a:avLst/>
          </a:prstGeom>
          <a:noFill/>
          <a:ln w="38100">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0557" name="Line 13"/>
          <p:cNvSpPr>
            <a:spLocks noChangeShapeType="1"/>
          </p:cNvSpPr>
          <p:nvPr/>
        </p:nvSpPr>
        <p:spPr bwMode="auto">
          <a:xfrm rot="5400000">
            <a:off x="1878806" y="5158582"/>
            <a:ext cx="865187" cy="0"/>
          </a:xfrm>
          <a:prstGeom prst="line">
            <a:avLst/>
          </a:prstGeom>
          <a:noFill/>
          <a:ln w="38100">
            <a:solidFill>
              <a:srgbClr val="00CC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0558" name="Text Box 14"/>
          <p:cNvSpPr txBox="1">
            <a:spLocks noChangeArrowheads="1"/>
          </p:cNvSpPr>
          <p:nvPr/>
        </p:nvSpPr>
        <p:spPr bwMode="auto">
          <a:xfrm>
            <a:off x="827088" y="2168525"/>
            <a:ext cx="1368425"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sz="2100" b="1">
                <a:solidFill>
                  <a:srgbClr val="66FF33"/>
                </a:solidFill>
                <a:cs typeface="Arial" charset="0"/>
              </a:rPr>
              <a:t>Aristotle </a:t>
            </a:r>
            <a:r>
              <a:rPr lang="en-US" sz="1800">
                <a:solidFill>
                  <a:srgbClr val="66FF33"/>
                </a:solidFill>
                <a:cs typeface="Arial" charset="0"/>
              </a:rPr>
              <a:t>wrote </a:t>
            </a:r>
            <a:r>
              <a:rPr lang="en-US" sz="1800" i="1">
                <a:solidFill>
                  <a:srgbClr val="66FF33"/>
                </a:solidFill>
                <a:cs typeface="Arial" charset="0"/>
              </a:rPr>
              <a:t>Poetics</a:t>
            </a:r>
            <a:r>
              <a:rPr lang="en-US" sz="1800">
                <a:solidFill>
                  <a:srgbClr val="66FF33"/>
                </a:solidFill>
                <a:cs typeface="Arial" charset="0"/>
              </a:rPr>
              <a:t> </a:t>
            </a:r>
          </a:p>
        </p:txBody>
      </p:sp>
      <p:sp>
        <p:nvSpPr>
          <p:cNvPr id="620559" name="Line 15"/>
          <p:cNvSpPr>
            <a:spLocks noChangeShapeType="1"/>
          </p:cNvSpPr>
          <p:nvPr/>
        </p:nvSpPr>
        <p:spPr bwMode="auto">
          <a:xfrm rot="5400000">
            <a:off x="3563144" y="5158582"/>
            <a:ext cx="865187" cy="0"/>
          </a:xfrm>
          <a:prstGeom prst="line">
            <a:avLst/>
          </a:prstGeom>
          <a:noFill/>
          <a:ln w="38100">
            <a:solidFill>
              <a:srgbClr val="66FF33"/>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0560" name="Text Box 16"/>
          <p:cNvSpPr txBox="1">
            <a:spLocks noChangeArrowheads="1"/>
          </p:cNvSpPr>
          <p:nvPr/>
        </p:nvSpPr>
        <p:spPr bwMode="auto">
          <a:xfrm>
            <a:off x="2268538" y="1931988"/>
            <a:ext cx="1511300" cy="687387"/>
          </a:xfrm>
          <a:prstGeom prst="rect">
            <a:avLst/>
          </a:prstGeom>
          <a:noFill/>
          <a:ln>
            <a:noFill/>
          </a:ln>
          <a:effectLst>
            <a:outerShdw blurRad="63500" dist="12700" dir="54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100" b="1">
                <a:solidFill>
                  <a:srgbClr val="FFFF00"/>
                </a:solidFill>
                <a:cs typeface="Arial" charset="0"/>
              </a:rPr>
              <a:t>Virgil </a:t>
            </a:r>
            <a:r>
              <a:rPr lang="en-US" sz="1800">
                <a:solidFill>
                  <a:srgbClr val="FFFF00"/>
                </a:solidFill>
                <a:cs typeface="Arial" charset="0"/>
              </a:rPr>
              <a:t>wrote </a:t>
            </a:r>
            <a:r>
              <a:rPr lang="en-US" sz="1800" i="1">
                <a:solidFill>
                  <a:srgbClr val="FFFF00"/>
                </a:solidFill>
                <a:cs typeface="Arial" charset="0"/>
              </a:rPr>
              <a:t>Aeneid</a:t>
            </a:r>
            <a:endParaRPr lang="en-US" sz="1800" i="1">
              <a:solidFill>
                <a:srgbClr val="CC00FF"/>
              </a:solidFill>
              <a:cs typeface="Arial" charset="0"/>
            </a:endParaRPr>
          </a:p>
        </p:txBody>
      </p:sp>
      <p:sp>
        <p:nvSpPr>
          <p:cNvPr id="620569" name="Text Box 25"/>
          <p:cNvSpPr txBox="1">
            <a:spLocks noChangeArrowheads="1"/>
          </p:cNvSpPr>
          <p:nvPr/>
        </p:nvSpPr>
        <p:spPr bwMode="auto">
          <a:xfrm>
            <a:off x="3778250" y="2127250"/>
            <a:ext cx="3457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cs typeface="Arial" charset="0"/>
              </a:rPr>
              <a:t>Earliest known manuscript </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347300455"/>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620547">
                                            <p:txEl>
                                              <p:pRg st="0" end="0"/>
                                            </p:txEl>
                                          </p:spTgt>
                                        </p:tgtEl>
                                        <p:attrNameLst>
                                          <p:attrName>style.visibility</p:attrName>
                                        </p:attrNameLst>
                                      </p:cBhvr>
                                      <p:to>
                                        <p:strVal val="visible"/>
                                      </p:to>
                                    </p:set>
                                    <p:animEffect transition="in" filter="fade">
                                      <p:cBhvr>
                                        <p:cTn id="7" dur="1000"/>
                                        <p:tgtEl>
                                          <p:spTgt spid="620547">
                                            <p:txEl>
                                              <p:pRg st="0" end="0"/>
                                            </p:txEl>
                                          </p:spTgt>
                                        </p:tgtEl>
                                      </p:cBhvr>
                                    </p:animEffect>
                                    <p:anim calcmode="lin" valueType="num">
                                      <p:cBhvr>
                                        <p:cTn id="8" dur="1000" fill="hold"/>
                                        <p:tgtEl>
                                          <p:spTgt spid="620547">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6205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20556"/>
                                        </p:tgtEl>
                                        <p:attrNameLst>
                                          <p:attrName>style.visibility</p:attrName>
                                        </p:attrNameLst>
                                      </p:cBhvr>
                                      <p:to>
                                        <p:strVal val="visible"/>
                                      </p:to>
                                    </p:set>
                                    <p:anim calcmode="lin" valueType="num">
                                      <p:cBhvr>
                                        <p:cTn id="14" dur="1000" fill="hold"/>
                                        <p:tgtEl>
                                          <p:spTgt spid="620556"/>
                                        </p:tgtEl>
                                        <p:attrNameLst>
                                          <p:attrName>ppt_w</p:attrName>
                                        </p:attrNameLst>
                                      </p:cBhvr>
                                      <p:tavLst>
                                        <p:tav tm="0">
                                          <p:val>
                                            <p:strVal val="#ppt_w*0.70"/>
                                          </p:val>
                                        </p:tav>
                                        <p:tav tm="100000">
                                          <p:val>
                                            <p:strVal val="#ppt_w"/>
                                          </p:val>
                                        </p:tav>
                                      </p:tavLst>
                                    </p:anim>
                                    <p:anim calcmode="lin" valueType="num">
                                      <p:cBhvr>
                                        <p:cTn id="15" dur="1000" fill="hold"/>
                                        <p:tgtEl>
                                          <p:spTgt spid="620556"/>
                                        </p:tgtEl>
                                        <p:attrNameLst>
                                          <p:attrName>ppt_h</p:attrName>
                                        </p:attrNameLst>
                                      </p:cBhvr>
                                      <p:tavLst>
                                        <p:tav tm="0">
                                          <p:val>
                                            <p:strVal val="#ppt_h"/>
                                          </p:val>
                                        </p:tav>
                                        <p:tav tm="100000">
                                          <p:val>
                                            <p:strVal val="#ppt_h"/>
                                          </p:val>
                                        </p:tav>
                                      </p:tavLst>
                                    </p:anim>
                                    <p:animEffect transition="in" filter="fade">
                                      <p:cBhvr>
                                        <p:cTn id="16" dur="1000"/>
                                        <p:tgtEl>
                                          <p:spTgt spid="620556"/>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20557"/>
                                        </p:tgtEl>
                                        <p:attrNameLst>
                                          <p:attrName>style.visibility</p:attrName>
                                        </p:attrNameLst>
                                      </p:cBhvr>
                                      <p:to>
                                        <p:strVal val="visible"/>
                                      </p:to>
                                    </p:set>
                                    <p:animEffect transition="in" filter="wipe(up)">
                                      <p:cBhvr>
                                        <p:cTn id="19" dur="1000"/>
                                        <p:tgtEl>
                                          <p:spTgt spid="62055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20558"/>
                                        </p:tgtEl>
                                        <p:attrNameLst>
                                          <p:attrName>style.visibility</p:attrName>
                                        </p:attrNameLst>
                                      </p:cBhvr>
                                      <p:to>
                                        <p:strVal val="visible"/>
                                      </p:to>
                                    </p:set>
                                    <p:animEffect transition="in" filter="dissolve">
                                      <p:cBhvr>
                                        <p:cTn id="24" dur="500"/>
                                        <p:tgtEl>
                                          <p:spTgt spid="620558"/>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620559"/>
                                        </p:tgtEl>
                                        <p:attrNameLst>
                                          <p:attrName>style.visibility</p:attrName>
                                        </p:attrNameLst>
                                      </p:cBhvr>
                                      <p:to>
                                        <p:strVal val="visible"/>
                                      </p:to>
                                    </p:set>
                                    <p:animEffect transition="in" filter="wipe(up)">
                                      <p:cBhvr>
                                        <p:cTn id="27" dur="1000"/>
                                        <p:tgtEl>
                                          <p:spTgt spid="62055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20560"/>
                                        </p:tgtEl>
                                        <p:attrNameLst>
                                          <p:attrName>style.visibility</p:attrName>
                                        </p:attrNameLst>
                                      </p:cBhvr>
                                      <p:to>
                                        <p:strVal val="visible"/>
                                      </p:to>
                                    </p:set>
                                    <p:animEffect transition="in" filter="dissolve">
                                      <p:cBhvr>
                                        <p:cTn id="32" dur="500"/>
                                        <p:tgtEl>
                                          <p:spTgt spid="620560"/>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20561"/>
                                        </p:tgtEl>
                                        <p:attrNameLst>
                                          <p:attrName>style.visibility</p:attrName>
                                        </p:attrNameLst>
                                      </p:cBhvr>
                                      <p:to>
                                        <p:strVal val="visible"/>
                                      </p:to>
                                    </p:set>
                                    <p:animEffect transition="in" filter="wipe(up)">
                                      <p:cBhvr>
                                        <p:cTn id="35" dur="1000"/>
                                        <p:tgtEl>
                                          <p:spTgt spid="62056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20569"/>
                                        </p:tgtEl>
                                        <p:attrNameLst>
                                          <p:attrName>style.visibility</p:attrName>
                                        </p:attrNameLst>
                                      </p:cBhvr>
                                      <p:to>
                                        <p:strVal val="visible"/>
                                      </p:to>
                                    </p:set>
                                    <p:animEffect transition="in" filter="wipe(left)">
                                      <p:cBhvr>
                                        <p:cTn id="38" dur="1000"/>
                                        <p:tgtEl>
                                          <p:spTgt spid="620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56" grpId="0"/>
      <p:bldP spid="620561" grpId="0" animBg="1"/>
      <p:bldP spid="620557" grpId="0" animBg="1"/>
      <p:bldP spid="620558" grpId="0"/>
      <p:bldP spid="620559" grpId="0" animBg="1"/>
      <p:bldP spid="620560" grpId="0"/>
      <p:bldP spid="62056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extLst>
              <p:ext uri="{D42A27DB-BD31-4B8C-83A1-F6EECF244321}">
                <p14:modId xmlns:p14="http://schemas.microsoft.com/office/powerpoint/2010/main" val="3235414372"/>
              </p:ext>
            </p:extLst>
          </p:nvPr>
        </p:nvGraphicFramePr>
        <p:xfrm>
          <a:off x="287338" y="1062038"/>
          <a:ext cx="8856662" cy="6267450"/>
        </p:xfrm>
        <a:graphic>
          <a:graphicData uri="http://schemas.openxmlformats.org/presentationml/2006/ole">
            <mc:AlternateContent xmlns:mc="http://schemas.openxmlformats.org/markup-compatibility/2006">
              <mc:Choice xmlns:v="urn:schemas-microsoft-com:vml" Requires="v">
                <p:oleObj spid="_x0000_s171038" name="Chart" r:id="rId4" imgW="7124700" imgH="5054600" progId="MSGraph.Chart.8">
                  <p:embed followColorScheme="full"/>
                </p:oleObj>
              </mc:Choice>
              <mc:Fallback>
                <p:oleObj name="Chart" r:id="rId4" imgW="7124700" imgH="5054600" progId="MSGraph.Chart.8">
                  <p:embed followColorScheme="full"/>
                  <p:pic>
                    <p:nvPicPr>
                      <p:cNvPr id="0" name=""/>
                      <p:cNvPicPr>
                        <a:picLocks noChangeAspect="1" noChangeArrowheads="1"/>
                      </p:cNvPicPr>
                      <p:nvPr/>
                    </p:nvPicPr>
                    <p:blipFill>
                      <a:blip r:embed="rId5"/>
                      <a:srcRect/>
                      <a:stretch>
                        <a:fillRect/>
                      </a:stretch>
                    </p:blipFill>
                    <p:spPr bwMode="auto">
                      <a:xfrm>
                        <a:off x="287338" y="1062038"/>
                        <a:ext cx="8856662" cy="626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339" name="Text Box 3"/>
          <p:cNvSpPr txBox="1">
            <a:spLocks noChangeArrowheads="1"/>
          </p:cNvSpPr>
          <p:nvPr/>
        </p:nvSpPr>
        <p:spPr bwMode="auto">
          <a:xfrm>
            <a:off x="228600" y="304800"/>
            <a:ext cx="876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000" b="1">
                <a:solidFill>
                  <a:schemeClr val="tx2"/>
                </a:solidFill>
                <a:cs typeface="Arial" charset="0"/>
              </a:rPr>
              <a:t>Ancient Manuscripts - How Early?</a:t>
            </a:r>
            <a:r>
              <a:rPr lang="en-US" sz="2500" b="1">
                <a:solidFill>
                  <a:srgbClr val="FFD60E"/>
                </a:solidFill>
                <a:latin typeface="Arial Black" charset="0"/>
                <a:cs typeface="Arial" charset="0"/>
              </a:rPr>
              <a:t> </a:t>
            </a:r>
          </a:p>
        </p:txBody>
      </p:sp>
      <p:sp>
        <p:nvSpPr>
          <p:cNvPr id="777220" name="Text Box 4"/>
          <p:cNvSpPr txBox="1">
            <a:spLocks noChangeArrowheads="1"/>
          </p:cNvSpPr>
          <p:nvPr/>
        </p:nvSpPr>
        <p:spPr bwMode="auto">
          <a:xfrm>
            <a:off x="7019925" y="6099175"/>
            <a:ext cx="10810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5000"/>
              </a:spcBef>
            </a:pPr>
            <a:r>
              <a:rPr lang="en-US" sz="2200" b="1">
                <a:solidFill>
                  <a:srgbClr val="FFD60E"/>
                </a:solidFill>
              </a:rPr>
              <a:t>The BEST!</a:t>
            </a:r>
          </a:p>
        </p:txBody>
      </p:sp>
      <p:sp>
        <p:nvSpPr>
          <p:cNvPr id="777221" name="Line 5"/>
          <p:cNvSpPr>
            <a:spLocks noChangeShapeType="1"/>
          </p:cNvSpPr>
          <p:nvPr/>
        </p:nvSpPr>
        <p:spPr bwMode="auto">
          <a:xfrm flipH="1" flipV="1">
            <a:off x="6300788" y="6027738"/>
            <a:ext cx="792162" cy="287337"/>
          </a:xfrm>
          <a:prstGeom prst="line">
            <a:avLst/>
          </a:prstGeom>
          <a:noFill/>
          <a:ln w="76200">
            <a:solidFill>
              <a:srgbClr val="FFD60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342" name="Oval 6"/>
          <p:cNvSpPr>
            <a:spLocks noChangeArrowheads="1"/>
          </p:cNvSpPr>
          <p:nvPr/>
        </p:nvSpPr>
        <p:spPr bwMode="auto">
          <a:xfrm>
            <a:off x="6659563" y="5522913"/>
            <a:ext cx="2305050" cy="647700"/>
          </a:xfrm>
          <a:prstGeom prst="ellipse">
            <a:avLst/>
          </a:prstGeom>
          <a:noFill/>
          <a:ln w="38100">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395010317"/>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500"/>
                                  </p:stCondLst>
                                  <p:childTnLst>
                                    <p:set>
                                      <p:cBhvr>
                                        <p:cTn id="6" dur="1" fill="hold">
                                          <p:stCondLst>
                                            <p:cond delay="0"/>
                                          </p:stCondLst>
                                        </p:cTn>
                                        <p:tgtEl>
                                          <p:spTgt spid="777220"/>
                                        </p:tgtEl>
                                        <p:attrNameLst>
                                          <p:attrName>style.visibility</p:attrName>
                                        </p:attrNameLst>
                                      </p:cBhvr>
                                      <p:to>
                                        <p:strVal val="visible"/>
                                      </p:to>
                                    </p:set>
                                    <p:anim calcmode="lin" valueType="num">
                                      <p:cBhvr>
                                        <p:cTn id="7" dur="500" fill="hold"/>
                                        <p:tgtEl>
                                          <p:spTgt spid="777220"/>
                                        </p:tgtEl>
                                        <p:attrNameLst>
                                          <p:attrName>ppt_w</p:attrName>
                                        </p:attrNameLst>
                                      </p:cBhvr>
                                      <p:tavLst>
                                        <p:tav tm="0">
                                          <p:val>
                                            <p:fltVal val="0"/>
                                          </p:val>
                                        </p:tav>
                                        <p:tav tm="100000">
                                          <p:val>
                                            <p:strVal val="#ppt_w"/>
                                          </p:val>
                                        </p:tav>
                                      </p:tavLst>
                                    </p:anim>
                                    <p:anim calcmode="lin" valueType="num">
                                      <p:cBhvr>
                                        <p:cTn id="8" dur="500" fill="hold"/>
                                        <p:tgtEl>
                                          <p:spTgt spid="777220"/>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22" presetClass="entr" presetSubtype="2" fill="hold" grpId="0" nodeType="afterEffect">
                                  <p:stCondLst>
                                    <p:cond delay="0"/>
                                  </p:stCondLst>
                                  <p:childTnLst>
                                    <p:set>
                                      <p:cBhvr>
                                        <p:cTn id="11" dur="1" fill="hold">
                                          <p:stCondLst>
                                            <p:cond delay="0"/>
                                          </p:stCondLst>
                                        </p:cTn>
                                        <p:tgtEl>
                                          <p:spTgt spid="777221"/>
                                        </p:tgtEl>
                                        <p:attrNameLst>
                                          <p:attrName>style.visibility</p:attrName>
                                        </p:attrNameLst>
                                      </p:cBhvr>
                                      <p:to>
                                        <p:strVal val="visible"/>
                                      </p:to>
                                    </p:set>
                                    <p:animEffect transition="in" filter="wipe(right)">
                                      <p:cBhvr>
                                        <p:cTn id="12" dur="1000"/>
                                        <p:tgtEl>
                                          <p:spTgt spid="77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220" grpId="0"/>
      <p:bldP spid="7772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44" name="Text Box 16"/>
          <p:cNvSpPr txBox="1">
            <a:spLocks noChangeArrowheads="1"/>
          </p:cNvSpPr>
          <p:nvPr/>
        </p:nvSpPr>
        <p:spPr bwMode="auto">
          <a:xfrm>
            <a:off x="5437188" y="5516563"/>
            <a:ext cx="3382962"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a:solidFill>
                  <a:srgbClr val="FF0000"/>
                </a:solidFill>
                <a:cs typeface="Arial" charset="0"/>
              </a:rPr>
              <a:t>Gospels of</a:t>
            </a:r>
            <a:r>
              <a:rPr lang="en-US" sz="2000" b="1">
                <a:solidFill>
                  <a:srgbClr val="FF0000"/>
                </a:solidFill>
                <a:cs typeface="Arial" charset="0"/>
              </a:rPr>
              <a:t> Mary, Thomas, Phillip, Judas, </a:t>
            </a:r>
            <a:r>
              <a:rPr lang="en-US" sz="2000">
                <a:solidFill>
                  <a:srgbClr val="FF0000"/>
                </a:solidFill>
                <a:cs typeface="Arial" charset="0"/>
              </a:rPr>
              <a:t>etc.</a:t>
            </a:r>
          </a:p>
        </p:txBody>
      </p:sp>
      <p:sp>
        <p:nvSpPr>
          <p:cNvPr id="15363" name="Text Box 2"/>
          <p:cNvSpPr txBox="1">
            <a:spLocks noChangeArrowheads="1"/>
          </p:cNvSpPr>
          <p:nvPr/>
        </p:nvSpPr>
        <p:spPr bwMode="auto">
          <a:xfrm>
            <a:off x="4427538" y="4292600"/>
            <a:ext cx="4176712" cy="457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a:latin typeface="Times New Roman" charset="0"/>
              <a:cs typeface="Arial" charset="0"/>
            </a:endParaRPr>
          </a:p>
        </p:txBody>
      </p:sp>
      <p:sp>
        <p:nvSpPr>
          <p:cNvPr id="15364" name="Text Box 3"/>
          <p:cNvSpPr txBox="1">
            <a:spLocks noChangeArrowheads="1"/>
          </p:cNvSpPr>
          <p:nvPr/>
        </p:nvSpPr>
        <p:spPr bwMode="auto">
          <a:xfrm>
            <a:off x="533400" y="1752600"/>
            <a:ext cx="8305800" cy="22621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a:solidFill>
                  <a:srgbClr val="FFD60E"/>
                </a:solidFill>
                <a:cs typeface="Arial" charset="0"/>
              </a:rPr>
              <a:t>Jesus</a:t>
            </a:r>
            <a:r>
              <a:rPr lang="ja-JP" altLang="en-US">
                <a:solidFill>
                  <a:srgbClr val="FFD60E"/>
                </a:solidFill>
                <a:cs typeface="Arial" charset="0"/>
              </a:rPr>
              <a:t>’</a:t>
            </a:r>
            <a:r>
              <a:rPr lang="en-US">
                <a:solidFill>
                  <a:srgbClr val="FFD60E"/>
                </a:solidFill>
                <a:cs typeface="Arial" charset="0"/>
              </a:rPr>
              <a:t> Death					  </a:t>
            </a:r>
            <a:r>
              <a:rPr lang="en-US">
                <a:solidFill>
                  <a:schemeClr val="accent1"/>
                </a:solidFill>
                <a:cs typeface="Arial" charset="0"/>
              </a:rPr>
              <a:t>New Testament</a:t>
            </a:r>
          </a:p>
          <a:p>
            <a:pPr>
              <a:lnSpc>
                <a:spcPct val="85000"/>
              </a:lnSpc>
            </a:pPr>
            <a:r>
              <a:rPr lang="en-US">
                <a:solidFill>
                  <a:srgbClr val="FFD60E"/>
                </a:solidFill>
                <a:cs typeface="Arial" charset="0"/>
              </a:rPr>
              <a:t>&amp; Resurrection</a:t>
            </a:r>
            <a:r>
              <a:rPr lang="en-US" sz="2600">
                <a:solidFill>
                  <a:srgbClr val="FFD60E"/>
                </a:solidFill>
                <a:cs typeface="Arial" charset="0"/>
              </a:rPr>
              <a:t>			</a:t>
            </a:r>
            <a:r>
              <a:rPr lang="en-US">
                <a:solidFill>
                  <a:srgbClr val="FFD60E"/>
                </a:solidFill>
                <a:cs typeface="Arial" charset="0"/>
              </a:rPr>
              <a:t>	  </a:t>
            </a:r>
            <a:r>
              <a:rPr lang="en-US">
                <a:solidFill>
                  <a:schemeClr val="accent1"/>
                </a:solidFill>
                <a:cs typeface="Arial" charset="0"/>
              </a:rPr>
              <a:t>Quoted</a:t>
            </a:r>
            <a:r>
              <a:rPr lang="en-US">
                <a:solidFill>
                  <a:srgbClr val="FFD60E"/>
                </a:solidFill>
                <a:cs typeface="Arial" charset="0"/>
              </a:rPr>
              <a:t> </a:t>
            </a:r>
            <a:r>
              <a:rPr lang="en-US">
                <a:solidFill>
                  <a:schemeClr val="accent1"/>
                </a:solidFill>
                <a:cs typeface="Arial" charset="0"/>
              </a:rPr>
              <a:t>by Others</a:t>
            </a:r>
          </a:p>
          <a:p>
            <a:r>
              <a:rPr lang="en-US" sz="2600" i="1">
                <a:cs typeface="Arial" charset="0"/>
              </a:rPr>
              <a:t>	      Eyewitness Time Period</a:t>
            </a:r>
          </a:p>
          <a:p>
            <a:r>
              <a:rPr lang="en-US">
                <a:solidFill>
                  <a:srgbClr val="FFD60E"/>
                </a:solidFill>
                <a:latin typeface="Arial Black" charset="0"/>
                <a:cs typeface="Arial" charset="0"/>
              </a:rPr>
              <a:t>30</a:t>
            </a:r>
            <a:r>
              <a:rPr lang="en-US">
                <a:solidFill>
                  <a:schemeClr val="bg1"/>
                </a:solidFill>
                <a:latin typeface="Arial Black" charset="0"/>
                <a:cs typeface="Arial" charset="0"/>
              </a:rPr>
              <a:t>	</a:t>
            </a:r>
            <a:r>
              <a:rPr lang="en-US">
                <a:latin typeface="Arial Black" charset="0"/>
                <a:cs typeface="Arial" charset="0"/>
              </a:rPr>
              <a:t>40	50	60	70	80	90	100	110</a:t>
            </a:r>
          </a:p>
          <a:p>
            <a:r>
              <a:rPr lang="en-US">
                <a:latin typeface="Arial Black" charset="0"/>
                <a:cs typeface="Arial" charset="0"/>
              </a:rPr>
              <a:t>------------------------------------------------------------------|-----------</a:t>
            </a:r>
          </a:p>
          <a:p>
            <a:r>
              <a:rPr lang="en-US">
                <a:latin typeface="Arial Black" charset="0"/>
                <a:cs typeface="Arial" charset="0"/>
              </a:rPr>
              <a:t>First Century A.D.</a:t>
            </a:r>
          </a:p>
        </p:txBody>
      </p:sp>
      <p:sp>
        <p:nvSpPr>
          <p:cNvPr id="15365" name="Text Box 4"/>
          <p:cNvSpPr txBox="1">
            <a:spLocks noChangeArrowheads="1"/>
          </p:cNvSpPr>
          <p:nvPr/>
        </p:nvSpPr>
        <p:spPr bwMode="auto">
          <a:xfrm>
            <a:off x="531813" y="4248150"/>
            <a:ext cx="82327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latin typeface="Arial Black" charset="0"/>
                <a:cs typeface="Arial" charset="0"/>
              </a:rPr>
              <a:t>				  Legends of Jesus  Begin 	</a:t>
            </a:r>
          </a:p>
          <a:p>
            <a:r>
              <a:rPr lang="en-US">
                <a:solidFill>
                  <a:schemeClr val="bg1"/>
                </a:solidFill>
                <a:latin typeface="Arial Black" charset="0"/>
                <a:cs typeface="Arial" charset="0"/>
              </a:rPr>
              <a:t>120	130	140	150	</a:t>
            </a:r>
            <a:r>
              <a:rPr lang="en-US">
                <a:solidFill>
                  <a:srgbClr val="FFD60E"/>
                </a:solidFill>
                <a:latin typeface="Arial Black" charset="0"/>
                <a:cs typeface="Arial" charset="0"/>
              </a:rPr>
              <a:t>160	170	180	190	200</a:t>
            </a:r>
          </a:p>
          <a:p>
            <a:r>
              <a:rPr lang="en-US">
                <a:solidFill>
                  <a:schemeClr val="bg1"/>
                </a:solidFill>
                <a:latin typeface="Arial Black" charset="0"/>
                <a:cs typeface="Arial" charset="0"/>
              </a:rPr>
              <a:t>-----------------------------------------------------------------------------</a:t>
            </a:r>
          </a:p>
          <a:p>
            <a:r>
              <a:rPr lang="en-US">
                <a:solidFill>
                  <a:schemeClr val="bg1"/>
                </a:solidFill>
                <a:latin typeface="Arial Black" charset="0"/>
                <a:cs typeface="Arial" charset="0"/>
              </a:rPr>
              <a:t>Second Century A.D.</a:t>
            </a:r>
          </a:p>
        </p:txBody>
      </p:sp>
      <p:sp>
        <p:nvSpPr>
          <p:cNvPr id="15366" name="Text Box 5"/>
          <p:cNvSpPr txBox="1">
            <a:spLocks noChangeArrowheads="1"/>
          </p:cNvSpPr>
          <p:nvPr/>
        </p:nvSpPr>
        <p:spPr bwMode="auto">
          <a:xfrm>
            <a:off x="381000" y="381000"/>
            <a:ext cx="8305800" cy="701675"/>
          </a:xfrm>
          <a:prstGeom prst="rect">
            <a:avLst/>
          </a:prstGeom>
          <a:noFill/>
          <a:ln>
            <a:noFill/>
          </a:ln>
          <a:effectLst/>
          <a:extLst>
            <a:ext uri="{909E8E84-426E-40DD-AFC4-6F175D3DCCD1}">
              <a14:hiddenFill xmlns:a14="http://schemas.microsoft.com/office/drawing/2010/main">
                <a:solidFill>
                  <a:srgbClr val="FFD60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000" b="1">
                <a:solidFill>
                  <a:schemeClr val="tx2"/>
                </a:solidFill>
                <a:cs typeface="Arial" charset="0"/>
              </a:rPr>
              <a:t>Origin of the New Testament</a:t>
            </a:r>
          </a:p>
        </p:txBody>
      </p:sp>
      <p:sp>
        <p:nvSpPr>
          <p:cNvPr id="15367" name="Line 6"/>
          <p:cNvSpPr>
            <a:spLocks noChangeShapeType="1"/>
          </p:cNvSpPr>
          <p:nvPr/>
        </p:nvSpPr>
        <p:spPr bwMode="auto">
          <a:xfrm>
            <a:off x="5865813" y="2636838"/>
            <a:ext cx="1730375" cy="0"/>
          </a:xfrm>
          <a:prstGeom prst="line">
            <a:avLst/>
          </a:prstGeom>
          <a:noFill/>
          <a:ln w="38100">
            <a:solidFill>
              <a:schemeClr val="bg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368" name="Line 7"/>
          <p:cNvSpPr>
            <a:spLocks noChangeShapeType="1"/>
          </p:cNvSpPr>
          <p:nvPr/>
        </p:nvSpPr>
        <p:spPr bwMode="auto">
          <a:xfrm>
            <a:off x="754063" y="2636838"/>
            <a:ext cx="1225550" cy="0"/>
          </a:xfrm>
          <a:prstGeom prst="line">
            <a:avLst/>
          </a:prstGeom>
          <a:noFill/>
          <a:ln w="38100">
            <a:solidFill>
              <a:schemeClr val="bg1"/>
            </a:solidFill>
            <a:round/>
            <a:headEnd type="triangle" w="lg" len="me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369" name="Text Box 8"/>
          <p:cNvSpPr txBox="1">
            <a:spLocks noChangeArrowheads="1"/>
          </p:cNvSpPr>
          <p:nvPr/>
        </p:nvSpPr>
        <p:spPr bwMode="auto">
          <a:xfrm>
            <a:off x="3348038" y="1758950"/>
            <a:ext cx="24463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a:solidFill>
                  <a:schemeClr val="accent1"/>
                </a:solidFill>
                <a:cs typeface="Arial" charset="0"/>
              </a:rPr>
              <a:t>Earliest Gospel</a:t>
            </a:r>
          </a:p>
          <a:p>
            <a:pPr>
              <a:lnSpc>
                <a:spcPct val="85000"/>
              </a:lnSpc>
            </a:pPr>
            <a:r>
              <a:rPr lang="en-US">
                <a:solidFill>
                  <a:schemeClr val="accent1"/>
                </a:solidFill>
                <a:cs typeface="Arial" charset="0"/>
              </a:rPr>
              <a:t>Manuscripts</a:t>
            </a:r>
          </a:p>
        </p:txBody>
      </p:sp>
      <p:sp>
        <p:nvSpPr>
          <p:cNvPr id="713738" name="Text Box 10"/>
          <p:cNvSpPr txBox="1">
            <a:spLocks noChangeArrowheads="1"/>
          </p:cNvSpPr>
          <p:nvPr/>
        </p:nvSpPr>
        <p:spPr bwMode="auto">
          <a:xfrm>
            <a:off x="2627313" y="1892300"/>
            <a:ext cx="38893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Matthew, Mark, Luke, John</a:t>
            </a:r>
          </a:p>
        </p:txBody>
      </p:sp>
      <p:sp>
        <p:nvSpPr>
          <p:cNvPr id="713742" name="Text Box 14"/>
          <p:cNvSpPr txBox="1">
            <a:spLocks noChangeArrowheads="1"/>
          </p:cNvSpPr>
          <p:nvPr/>
        </p:nvSpPr>
        <p:spPr bwMode="auto">
          <a:xfrm>
            <a:off x="2209800" y="6146800"/>
            <a:ext cx="3384550" cy="711200"/>
          </a:xfrm>
          <a:prstGeom prst="rect">
            <a:avLst/>
          </a:prstGeom>
          <a:solidFill>
            <a:srgbClr val="FF0000"/>
          </a:solidFill>
          <a:ln w="9525">
            <a:solidFill>
              <a:schemeClr val="bg1"/>
            </a:solidFill>
            <a:miter lim="800000"/>
            <a:headEnd/>
            <a:tailEnd/>
          </a:ln>
          <a:effectLst>
            <a:outerShdw blurRad="63500" dist="12700" dir="54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b="1">
                <a:solidFill>
                  <a:schemeClr val="bg1"/>
                </a:solidFill>
              </a:rPr>
              <a:t>Late, Legendary Sources for </a:t>
            </a:r>
            <a:r>
              <a:rPr lang="en-US" sz="2000" b="1" i="1">
                <a:solidFill>
                  <a:schemeClr val="bg1"/>
                </a:solidFill>
              </a:rPr>
              <a:t>The Da Vinci Code</a:t>
            </a:r>
          </a:p>
        </p:txBody>
      </p:sp>
      <p:sp>
        <p:nvSpPr>
          <p:cNvPr id="713743" name="Line 15"/>
          <p:cNvSpPr>
            <a:spLocks noChangeShapeType="1"/>
          </p:cNvSpPr>
          <p:nvPr/>
        </p:nvSpPr>
        <p:spPr bwMode="auto">
          <a:xfrm flipV="1">
            <a:off x="4859338" y="6092825"/>
            <a:ext cx="504825" cy="144463"/>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3745" name="Text Box 17"/>
          <p:cNvSpPr txBox="1">
            <a:spLocks noChangeArrowheads="1"/>
          </p:cNvSpPr>
          <p:nvPr/>
        </p:nvSpPr>
        <p:spPr bwMode="auto">
          <a:xfrm>
            <a:off x="5580063" y="1133475"/>
            <a:ext cx="3240087" cy="711200"/>
          </a:xfrm>
          <a:prstGeom prst="rect">
            <a:avLst/>
          </a:prstGeom>
          <a:solidFill>
            <a:srgbClr val="FFD60E"/>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a:t>Early, Eyewitness Sources for the New Testament</a:t>
            </a:r>
          </a:p>
        </p:txBody>
      </p:sp>
      <p:sp>
        <p:nvSpPr>
          <p:cNvPr id="713746" name="Line 18"/>
          <p:cNvSpPr>
            <a:spLocks noChangeShapeType="1"/>
          </p:cNvSpPr>
          <p:nvPr/>
        </p:nvSpPr>
        <p:spPr bwMode="auto">
          <a:xfrm flipV="1">
            <a:off x="5148263" y="1485900"/>
            <a:ext cx="504825" cy="358775"/>
          </a:xfrm>
          <a:prstGeom prst="line">
            <a:avLst/>
          </a:prstGeom>
          <a:noFill/>
          <a:ln w="5715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3737" name="Line 9"/>
          <p:cNvSpPr>
            <a:spLocks noChangeShapeType="1"/>
          </p:cNvSpPr>
          <p:nvPr/>
        </p:nvSpPr>
        <p:spPr bwMode="auto">
          <a:xfrm>
            <a:off x="7885113" y="6021388"/>
            <a:ext cx="719137" cy="0"/>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376" name="Text Box 21"/>
          <p:cNvSpPr txBox="1">
            <a:spLocks noChangeArrowheads="1"/>
          </p:cNvSpPr>
          <p:nvPr/>
        </p:nvSpPr>
        <p:spPr bwMode="auto">
          <a:xfrm>
            <a:off x="393700" y="4254500"/>
            <a:ext cx="21621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solidFill>
                  <a:schemeClr val="accent1"/>
                </a:solidFill>
                <a:cs typeface="Arial" charset="0"/>
              </a:rPr>
              <a:t>John Rylands Fragment</a:t>
            </a:r>
          </a:p>
        </p:txBody>
      </p:sp>
      <p:sp>
        <p:nvSpPr>
          <p:cNvPr id="15378" name="Text Box 3"/>
          <p:cNvSpPr txBox="1">
            <a:spLocks noChangeArrowheads="1"/>
          </p:cNvSpPr>
          <p:nvPr/>
        </p:nvSpPr>
        <p:spPr bwMode="auto">
          <a:xfrm>
            <a:off x="520700" y="1765300"/>
            <a:ext cx="8305800" cy="22621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a:solidFill>
                  <a:srgbClr val="FFD60E"/>
                </a:solidFill>
                <a:cs typeface="Arial" charset="0"/>
              </a:rPr>
              <a:t>Jesus</a:t>
            </a:r>
            <a:r>
              <a:rPr lang="ja-JP" altLang="en-US">
                <a:solidFill>
                  <a:srgbClr val="FFD60E"/>
                </a:solidFill>
                <a:cs typeface="Arial" charset="0"/>
              </a:rPr>
              <a:t>’</a:t>
            </a:r>
            <a:r>
              <a:rPr lang="en-US">
                <a:solidFill>
                  <a:srgbClr val="FFD60E"/>
                </a:solidFill>
                <a:cs typeface="Arial" charset="0"/>
              </a:rPr>
              <a:t> Death					  </a:t>
            </a:r>
            <a:r>
              <a:rPr lang="en-US">
                <a:solidFill>
                  <a:schemeClr val="accent1"/>
                </a:solidFill>
                <a:cs typeface="Arial" charset="0"/>
              </a:rPr>
              <a:t>New Testament</a:t>
            </a:r>
          </a:p>
          <a:p>
            <a:pPr>
              <a:lnSpc>
                <a:spcPct val="85000"/>
              </a:lnSpc>
            </a:pPr>
            <a:r>
              <a:rPr lang="en-US">
                <a:solidFill>
                  <a:srgbClr val="FFD60E"/>
                </a:solidFill>
                <a:cs typeface="Arial" charset="0"/>
              </a:rPr>
              <a:t>&amp; Resurrection</a:t>
            </a:r>
            <a:r>
              <a:rPr lang="en-US" sz="2600">
                <a:solidFill>
                  <a:srgbClr val="FFD60E"/>
                </a:solidFill>
                <a:cs typeface="Arial" charset="0"/>
              </a:rPr>
              <a:t>			</a:t>
            </a:r>
            <a:r>
              <a:rPr lang="en-US">
                <a:solidFill>
                  <a:srgbClr val="FFD60E"/>
                </a:solidFill>
                <a:cs typeface="Arial" charset="0"/>
              </a:rPr>
              <a:t>	  </a:t>
            </a:r>
            <a:r>
              <a:rPr lang="en-US">
                <a:solidFill>
                  <a:schemeClr val="accent1"/>
                </a:solidFill>
                <a:cs typeface="Arial" charset="0"/>
              </a:rPr>
              <a:t>Quoted</a:t>
            </a:r>
            <a:r>
              <a:rPr lang="en-US">
                <a:solidFill>
                  <a:srgbClr val="FFD60E"/>
                </a:solidFill>
                <a:cs typeface="Arial" charset="0"/>
              </a:rPr>
              <a:t> </a:t>
            </a:r>
            <a:r>
              <a:rPr lang="en-US">
                <a:solidFill>
                  <a:schemeClr val="accent1"/>
                </a:solidFill>
                <a:cs typeface="Arial" charset="0"/>
              </a:rPr>
              <a:t>by Others</a:t>
            </a:r>
          </a:p>
          <a:p>
            <a:r>
              <a:rPr lang="en-US" sz="2600" i="1">
                <a:cs typeface="Arial" charset="0"/>
              </a:rPr>
              <a:t>	      Eyewitness Time Period</a:t>
            </a:r>
          </a:p>
          <a:p>
            <a:r>
              <a:rPr lang="en-US">
                <a:solidFill>
                  <a:srgbClr val="FFD60E"/>
                </a:solidFill>
                <a:latin typeface="Arial Black" charset="0"/>
                <a:cs typeface="Arial" charset="0"/>
              </a:rPr>
              <a:t>30</a:t>
            </a:r>
            <a:r>
              <a:rPr lang="en-US">
                <a:solidFill>
                  <a:schemeClr val="bg1"/>
                </a:solidFill>
                <a:latin typeface="Arial Black" charset="0"/>
                <a:cs typeface="Arial" charset="0"/>
              </a:rPr>
              <a:t>	</a:t>
            </a:r>
            <a:r>
              <a:rPr lang="en-US">
                <a:latin typeface="Arial Black" charset="0"/>
                <a:cs typeface="Arial" charset="0"/>
              </a:rPr>
              <a:t>40	50	60	70	80	90	100	110</a:t>
            </a:r>
          </a:p>
          <a:p>
            <a:r>
              <a:rPr lang="en-US">
                <a:latin typeface="Arial Black" charset="0"/>
                <a:cs typeface="Arial" charset="0"/>
              </a:rPr>
              <a:t>------------------------------------------------------------------|-----------</a:t>
            </a:r>
          </a:p>
          <a:p>
            <a:r>
              <a:rPr lang="en-US">
                <a:latin typeface="Arial Black" charset="0"/>
                <a:cs typeface="Arial" charset="0"/>
              </a:rPr>
              <a:t>First Century A.D.</a:t>
            </a:r>
          </a:p>
        </p:txBody>
      </p:sp>
      <p:sp>
        <p:nvSpPr>
          <p:cNvPr id="15379" name="Text Box 21"/>
          <p:cNvSpPr txBox="1">
            <a:spLocks noChangeArrowheads="1"/>
          </p:cNvSpPr>
          <p:nvPr/>
        </p:nvSpPr>
        <p:spPr bwMode="auto">
          <a:xfrm>
            <a:off x="381000" y="4267200"/>
            <a:ext cx="21621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solidFill>
                  <a:schemeClr val="accent1"/>
                </a:solidFill>
                <a:cs typeface="Arial" charset="0"/>
              </a:rPr>
              <a:t>John Rylands Fragment</a:t>
            </a:r>
          </a:p>
        </p:txBody>
      </p:sp>
      <p:sp>
        <p:nvSpPr>
          <p:cNvPr id="15380" name="Text Box 4"/>
          <p:cNvSpPr txBox="1">
            <a:spLocks noChangeArrowheads="1"/>
          </p:cNvSpPr>
          <p:nvPr/>
        </p:nvSpPr>
        <p:spPr bwMode="auto">
          <a:xfrm>
            <a:off x="533400" y="4267200"/>
            <a:ext cx="82327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latin typeface="Arial Black" charset="0"/>
                <a:cs typeface="Arial" charset="0"/>
              </a:rPr>
              <a:t>				  Legends of Jesus  Begin 	</a:t>
            </a:r>
          </a:p>
          <a:p>
            <a:r>
              <a:rPr lang="en-US">
                <a:solidFill>
                  <a:schemeClr val="bg1"/>
                </a:solidFill>
                <a:latin typeface="Arial Black" charset="0"/>
                <a:cs typeface="Arial" charset="0"/>
              </a:rPr>
              <a:t>120	130	140	150	</a:t>
            </a:r>
            <a:r>
              <a:rPr lang="en-US">
                <a:solidFill>
                  <a:srgbClr val="FFD60E"/>
                </a:solidFill>
                <a:latin typeface="Arial Black" charset="0"/>
                <a:cs typeface="Arial" charset="0"/>
              </a:rPr>
              <a:t>160	170	180	190	200</a:t>
            </a:r>
          </a:p>
          <a:p>
            <a:r>
              <a:rPr lang="en-US">
                <a:solidFill>
                  <a:schemeClr val="bg1"/>
                </a:solidFill>
                <a:latin typeface="Arial Black" charset="0"/>
                <a:cs typeface="Arial" charset="0"/>
              </a:rPr>
              <a:t>-----------------------------------------------------------------------------</a:t>
            </a:r>
          </a:p>
          <a:p>
            <a:r>
              <a:rPr lang="en-US">
                <a:solidFill>
                  <a:schemeClr val="bg1"/>
                </a:solidFill>
                <a:latin typeface="Arial Black" charset="0"/>
                <a:cs typeface="Arial" charset="0"/>
              </a:rPr>
              <a:t>Second Century A.D.</a:t>
            </a:r>
          </a:p>
        </p:txBody>
      </p:sp>
      <p:sp>
        <p:nvSpPr>
          <p:cNvPr id="15381" name="Text Box 3"/>
          <p:cNvSpPr txBox="1">
            <a:spLocks noChangeArrowheads="1"/>
          </p:cNvSpPr>
          <p:nvPr/>
        </p:nvSpPr>
        <p:spPr bwMode="auto">
          <a:xfrm>
            <a:off x="533400" y="1752600"/>
            <a:ext cx="8305800" cy="22621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a:solidFill>
                  <a:srgbClr val="FFD60E"/>
                </a:solidFill>
                <a:cs typeface="Arial" charset="0"/>
              </a:rPr>
              <a:t>Jesus</a:t>
            </a:r>
            <a:r>
              <a:rPr lang="ja-JP" altLang="en-US">
                <a:solidFill>
                  <a:srgbClr val="FFD60E"/>
                </a:solidFill>
                <a:cs typeface="Arial" charset="0"/>
              </a:rPr>
              <a:t>’</a:t>
            </a:r>
            <a:r>
              <a:rPr lang="en-US">
                <a:solidFill>
                  <a:srgbClr val="FFD60E"/>
                </a:solidFill>
                <a:cs typeface="Arial" charset="0"/>
              </a:rPr>
              <a:t> Death					  </a:t>
            </a:r>
            <a:r>
              <a:rPr lang="en-US">
                <a:solidFill>
                  <a:schemeClr val="accent1"/>
                </a:solidFill>
                <a:cs typeface="Arial" charset="0"/>
              </a:rPr>
              <a:t>New Testament</a:t>
            </a:r>
          </a:p>
          <a:p>
            <a:pPr>
              <a:lnSpc>
                <a:spcPct val="85000"/>
              </a:lnSpc>
            </a:pPr>
            <a:r>
              <a:rPr lang="en-US">
                <a:solidFill>
                  <a:srgbClr val="FFD60E"/>
                </a:solidFill>
                <a:cs typeface="Arial" charset="0"/>
              </a:rPr>
              <a:t>&amp; Resurrection</a:t>
            </a:r>
            <a:r>
              <a:rPr lang="en-US" sz="2600">
                <a:solidFill>
                  <a:srgbClr val="FFD60E"/>
                </a:solidFill>
                <a:cs typeface="Arial" charset="0"/>
              </a:rPr>
              <a:t>			</a:t>
            </a:r>
            <a:r>
              <a:rPr lang="en-US">
                <a:solidFill>
                  <a:srgbClr val="FFD60E"/>
                </a:solidFill>
                <a:cs typeface="Arial" charset="0"/>
              </a:rPr>
              <a:t>	  </a:t>
            </a:r>
            <a:r>
              <a:rPr lang="en-US">
                <a:solidFill>
                  <a:schemeClr val="accent1"/>
                </a:solidFill>
                <a:cs typeface="Arial" charset="0"/>
              </a:rPr>
              <a:t>Quoted</a:t>
            </a:r>
            <a:r>
              <a:rPr lang="en-US">
                <a:solidFill>
                  <a:srgbClr val="FFD60E"/>
                </a:solidFill>
                <a:cs typeface="Arial" charset="0"/>
              </a:rPr>
              <a:t> </a:t>
            </a:r>
            <a:r>
              <a:rPr lang="en-US">
                <a:solidFill>
                  <a:schemeClr val="accent1"/>
                </a:solidFill>
                <a:cs typeface="Arial" charset="0"/>
              </a:rPr>
              <a:t>by Others</a:t>
            </a:r>
          </a:p>
          <a:p>
            <a:r>
              <a:rPr lang="en-US" sz="2600" i="1">
                <a:cs typeface="Arial" charset="0"/>
              </a:rPr>
              <a:t>	      Eyewitness Time Period</a:t>
            </a:r>
          </a:p>
          <a:p>
            <a:r>
              <a:rPr lang="en-US">
                <a:solidFill>
                  <a:srgbClr val="FFD60E"/>
                </a:solidFill>
                <a:latin typeface="Arial Black" charset="0"/>
                <a:cs typeface="Arial" charset="0"/>
              </a:rPr>
              <a:t>30</a:t>
            </a:r>
            <a:r>
              <a:rPr lang="en-US">
                <a:solidFill>
                  <a:schemeClr val="bg1"/>
                </a:solidFill>
                <a:latin typeface="Arial Black" charset="0"/>
                <a:cs typeface="Arial" charset="0"/>
              </a:rPr>
              <a:t>	</a:t>
            </a:r>
            <a:r>
              <a:rPr lang="en-US">
                <a:latin typeface="Arial Black" charset="0"/>
                <a:cs typeface="Arial" charset="0"/>
              </a:rPr>
              <a:t>40	50	60	70	80	90	100	110</a:t>
            </a:r>
          </a:p>
          <a:p>
            <a:r>
              <a:rPr lang="en-US">
                <a:latin typeface="Arial Black" charset="0"/>
                <a:cs typeface="Arial" charset="0"/>
              </a:rPr>
              <a:t>------------------------------------------------------------------|-----------</a:t>
            </a:r>
          </a:p>
          <a:p>
            <a:r>
              <a:rPr lang="en-US">
                <a:latin typeface="Arial Black" charset="0"/>
                <a:cs typeface="Arial" charset="0"/>
              </a:rPr>
              <a:t>First Century A.D.</a:t>
            </a:r>
          </a:p>
        </p:txBody>
      </p:sp>
      <p:sp>
        <p:nvSpPr>
          <p:cNvPr id="15382" name="Text Box 21"/>
          <p:cNvSpPr txBox="1">
            <a:spLocks noChangeArrowheads="1"/>
          </p:cNvSpPr>
          <p:nvPr/>
        </p:nvSpPr>
        <p:spPr bwMode="auto">
          <a:xfrm>
            <a:off x="381000" y="4267200"/>
            <a:ext cx="21621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solidFill>
                  <a:schemeClr val="accent1"/>
                </a:solidFill>
                <a:cs typeface="Arial" charset="0"/>
              </a:rPr>
              <a:t>John Rylands Fragment</a:t>
            </a:r>
          </a:p>
        </p:txBody>
      </p:sp>
      <p:sp>
        <p:nvSpPr>
          <p:cNvPr id="15384" name="Text Box 4"/>
          <p:cNvSpPr txBox="1">
            <a:spLocks noChangeArrowheads="1"/>
          </p:cNvSpPr>
          <p:nvPr/>
        </p:nvSpPr>
        <p:spPr bwMode="auto">
          <a:xfrm>
            <a:off x="533400" y="4267200"/>
            <a:ext cx="82327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latin typeface="Arial Black" charset="0"/>
                <a:cs typeface="Arial" charset="0"/>
              </a:rPr>
              <a:t>				  Legends of Jesus  Begin 	</a:t>
            </a:r>
          </a:p>
          <a:p>
            <a:r>
              <a:rPr lang="en-US">
                <a:solidFill>
                  <a:schemeClr val="bg1"/>
                </a:solidFill>
                <a:latin typeface="Arial Black" charset="0"/>
                <a:cs typeface="Arial" charset="0"/>
              </a:rPr>
              <a:t>120	130	140	150	</a:t>
            </a:r>
            <a:r>
              <a:rPr lang="en-US">
                <a:solidFill>
                  <a:srgbClr val="FFD60E"/>
                </a:solidFill>
                <a:latin typeface="Arial Black" charset="0"/>
                <a:cs typeface="Arial" charset="0"/>
              </a:rPr>
              <a:t>160	170	180	190	200</a:t>
            </a:r>
          </a:p>
          <a:p>
            <a:r>
              <a:rPr lang="en-US">
                <a:solidFill>
                  <a:schemeClr val="bg1"/>
                </a:solidFill>
                <a:latin typeface="Arial Black" charset="0"/>
                <a:cs typeface="Arial" charset="0"/>
              </a:rPr>
              <a:t>-----------------------------------------------------------------------------</a:t>
            </a:r>
          </a:p>
          <a:p>
            <a:r>
              <a:rPr lang="en-US">
                <a:solidFill>
                  <a:schemeClr val="bg1"/>
                </a:solidFill>
                <a:latin typeface="Arial Black" charset="0"/>
                <a:cs typeface="Arial" charset="0"/>
              </a:rPr>
              <a:t>Second Century A.D.</a:t>
            </a:r>
          </a:p>
        </p:txBody>
      </p:sp>
      <p:sp>
        <p:nvSpPr>
          <p:cNvPr id="15393" name="Text Box 4"/>
          <p:cNvSpPr txBox="1">
            <a:spLocks noChangeArrowheads="1"/>
          </p:cNvSpPr>
          <p:nvPr/>
        </p:nvSpPr>
        <p:spPr bwMode="auto">
          <a:xfrm>
            <a:off x="533400" y="4267200"/>
            <a:ext cx="82327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latin typeface="Arial Black" charset="0"/>
                <a:cs typeface="Arial" charset="0"/>
              </a:rPr>
              <a:t>				  Legends of Jesus  Begin 	</a:t>
            </a:r>
          </a:p>
          <a:p>
            <a:r>
              <a:rPr lang="en-US">
                <a:solidFill>
                  <a:srgbClr val="FFCC00"/>
                </a:solidFill>
                <a:latin typeface="Arial Black" charset="0"/>
                <a:cs typeface="Arial" charset="0"/>
              </a:rPr>
              <a:t>120	130	140	150	160	170	180	190	200</a:t>
            </a:r>
          </a:p>
          <a:p>
            <a:r>
              <a:rPr lang="en-US">
                <a:solidFill>
                  <a:srgbClr val="FFCC00"/>
                </a:solidFill>
                <a:latin typeface="Arial Black" charset="0"/>
                <a:cs typeface="Arial" charset="0"/>
              </a:rPr>
              <a:t>-----------------------------------------------------------------------------</a:t>
            </a:r>
          </a:p>
          <a:p>
            <a:r>
              <a:rPr lang="en-US">
                <a:solidFill>
                  <a:srgbClr val="FFCC00"/>
                </a:solidFill>
                <a:latin typeface="Arial Black" charset="0"/>
                <a:cs typeface="Arial" charset="0"/>
              </a:rPr>
              <a:t>Second Century A.D.</a:t>
            </a:r>
          </a:p>
        </p:txBody>
      </p:sp>
      <p:sp>
        <p:nvSpPr>
          <p:cNvPr id="15394" name="Text Box 4"/>
          <p:cNvSpPr txBox="1">
            <a:spLocks noChangeArrowheads="1"/>
          </p:cNvSpPr>
          <p:nvPr/>
        </p:nvSpPr>
        <p:spPr bwMode="auto">
          <a:xfrm>
            <a:off x="533400" y="4267200"/>
            <a:ext cx="82327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lvl1pPr defTabSz="912813">
              <a:defRPr sz="2400">
                <a:solidFill>
                  <a:schemeClr val="tx1"/>
                </a:solidFill>
                <a:latin typeface="Arial" charset="0"/>
                <a:ea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latin typeface="Arial Black" charset="0"/>
                <a:cs typeface="Arial" charset="0"/>
              </a:rPr>
              <a:t>				  Legends of Jesus  Begin 	</a:t>
            </a:r>
          </a:p>
          <a:p>
            <a:r>
              <a:rPr lang="en-US">
                <a:solidFill>
                  <a:srgbClr val="FFCC00"/>
                </a:solidFill>
                <a:latin typeface="Arial Black" charset="0"/>
                <a:cs typeface="Arial" charset="0"/>
              </a:rPr>
              <a:t>120	130	140	150	160	170	180	190	200</a:t>
            </a:r>
          </a:p>
          <a:p>
            <a:r>
              <a:rPr lang="en-US">
                <a:solidFill>
                  <a:srgbClr val="FFCC00"/>
                </a:solidFill>
                <a:latin typeface="Arial Black" charset="0"/>
                <a:cs typeface="Arial" charset="0"/>
              </a:rPr>
              <a:t>-----------------------------------------------------------------------------</a:t>
            </a:r>
          </a:p>
          <a:p>
            <a:r>
              <a:rPr lang="en-US">
                <a:solidFill>
                  <a:srgbClr val="FFCC00"/>
                </a:solidFill>
                <a:latin typeface="Arial Black" charset="0"/>
                <a:cs typeface="Arial" charset="0"/>
              </a:rPr>
              <a:t>Second Century A.D.</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08063573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3744"/>
                                        </p:tgtEl>
                                        <p:attrNameLst>
                                          <p:attrName>style.visibility</p:attrName>
                                        </p:attrNameLst>
                                      </p:cBhvr>
                                      <p:to>
                                        <p:strVal val="visible"/>
                                      </p:to>
                                    </p:set>
                                    <p:animEffect transition="in" filter="wipe(left)">
                                      <p:cBhvr>
                                        <p:cTn id="7" dur="1000"/>
                                        <p:tgtEl>
                                          <p:spTgt spid="713744"/>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13737"/>
                                        </p:tgtEl>
                                        <p:attrNameLst>
                                          <p:attrName>style.visibility</p:attrName>
                                        </p:attrNameLst>
                                      </p:cBhvr>
                                      <p:to>
                                        <p:strVal val="visible"/>
                                      </p:to>
                                    </p:set>
                                    <p:animEffect transition="in" filter="wipe(left)">
                                      <p:cBhvr>
                                        <p:cTn id="11" dur="500"/>
                                        <p:tgtEl>
                                          <p:spTgt spid="71373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13742"/>
                                        </p:tgtEl>
                                        <p:attrNameLst>
                                          <p:attrName>style.visibility</p:attrName>
                                        </p:attrNameLst>
                                      </p:cBhvr>
                                      <p:to>
                                        <p:strVal val="visible"/>
                                      </p:to>
                                    </p:set>
                                    <p:animEffect transition="in" filter="dissolve">
                                      <p:cBhvr>
                                        <p:cTn id="16" dur="1000"/>
                                        <p:tgtEl>
                                          <p:spTgt spid="713742"/>
                                        </p:tgtEl>
                                      </p:cBhvr>
                                    </p:animEffect>
                                  </p:childTnLst>
                                </p:cTn>
                              </p:par>
                            </p:childTnLst>
                          </p:cTn>
                        </p:par>
                        <p:par>
                          <p:cTn id="17" fill="hold" nodeType="afterGroup">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713743"/>
                                        </p:tgtEl>
                                        <p:attrNameLst>
                                          <p:attrName>style.visibility</p:attrName>
                                        </p:attrNameLst>
                                      </p:cBhvr>
                                      <p:to>
                                        <p:strVal val="visible"/>
                                      </p:to>
                                    </p:set>
                                    <p:animEffect transition="in" filter="wipe(down)">
                                      <p:cBhvr>
                                        <p:cTn id="20" dur="500"/>
                                        <p:tgtEl>
                                          <p:spTgt spid="71374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713738"/>
                                        </p:tgtEl>
                                        <p:attrNameLst>
                                          <p:attrName>style.visibility</p:attrName>
                                        </p:attrNameLst>
                                      </p:cBhvr>
                                      <p:to>
                                        <p:strVal val="visible"/>
                                      </p:to>
                                    </p:set>
                                    <p:anim calcmode="lin" valueType="num">
                                      <p:cBhvr>
                                        <p:cTn id="25" dur="1000" fill="hold"/>
                                        <p:tgtEl>
                                          <p:spTgt spid="713738"/>
                                        </p:tgtEl>
                                        <p:attrNameLst>
                                          <p:attrName>ppt_w</p:attrName>
                                        </p:attrNameLst>
                                      </p:cBhvr>
                                      <p:tavLst>
                                        <p:tav tm="0">
                                          <p:val>
                                            <p:fltVal val="0"/>
                                          </p:val>
                                        </p:tav>
                                        <p:tav tm="100000">
                                          <p:val>
                                            <p:strVal val="#ppt_w"/>
                                          </p:val>
                                        </p:tav>
                                      </p:tavLst>
                                    </p:anim>
                                    <p:anim calcmode="lin" valueType="num">
                                      <p:cBhvr>
                                        <p:cTn id="26" dur="1000" fill="hold"/>
                                        <p:tgtEl>
                                          <p:spTgt spid="713738"/>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713745"/>
                                        </p:tgtEl>
                                        <p:attrNameLst>
                                          <p:attrName>style.visibility</p:attrName>
                                        </p:attrNameLst>
                                      </p:cBhvr>
                                      <p:to>
                                        <p:strVal val="visible"/>
                                      </p:to>
                                    </p:set>
                                    <p:animEffect transition="in" filter="dissolve">
                                      <p:cBhvr>
                                        <p:cTn id="30" dur="1000"/>
                                        <p:tgtEl>
                                          <p:spTgt spid="713745"/>
                                        </p:tgtEl>
                                      </p:cBhvr>
                                    </p:animEffect>
                                  </p:childTnLst>
                                </p:cTn>
                              </p:par>
                            </p:childTnLst>
                          </p:cTn>
                        </p:par>
                        <p:par>
                          <p:cTn id="31" fill="hold" nodeType="afterGroup">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713746"/>
                                        </p:tgtEl>
                                        <p:attrNameLst>
                                          <p:attrName>style.visibility</p:attrName>
                                        </p:attrNameLst>
                                      </p:cBhvr>
                                      <p:to>
                                        <p:strVal val="visible"/>
                                      </p:to>
                                    </p:set>
                                    <p:animEffect transition="in" filter="wipe(up)">
                                      <p:cBhvr>
                                        <p:cTn id="34" dur="1000"/>
                                        <p:tgtEl>
                                          <p:spTgt spid="71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744" grpId="0" animBg="1"/>
      <p:bldP spid="713738" grpId="0" animBg="1"/>
      <p:bldP spid="713742" grpId="0" animBg="1"/>
      <p:bldP spid="713743" grpId="0" animBg="1"/>
      <p:bldP spid="713745" grpId="0" animBg="1"/>
      <p:bldP spid="713746" grpId="0" animBg="1"/>
      <p:bldP spid="71373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Text Box 2"/>
          <p:cNvSpPr txBox="1">
            <a:spLocks noChangeArrowheads="1"/>
          </p:cNvSpPr>
          <p:nvPr/>
        </p:nvSpPr>
        <p:spPr bwMode="auto">
          <a:xfrm>
            <a:off x="304800" y="533400"/>
            <a:ext cx="8534400" cy="447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ja-JP" altLang="en-US" sz="3200" b="1" dirty="0">
                <a:cs typeface="Arial" charset="0"/>
              </a:rPr>
              <a:t>“</a:t>
            </a:r>
            <a:r>
              <a:rPr lang="en-US" sz="3200" b="1" dirty="0">
                <a:cs typeface="Arial" charset="0"/>
              </a:rPr>
              <a:t>The evidence for our New Testament</a:t>
            </a:r>
            <a:br>
              <a:rPr lang="en-US" sz="3200" b="1" dirty="0">
                <a:cs typeface="Arial" charset="0"/>
              </a:rPr>
            </a:br>
            <a:r>
              <a:rPr lang="en-US" sz="3200" b="1" dirty="0">
                <a:cs typeface="Arial" charset="0"/>
              </a:rPr>
              <a:t>  writings is ever so much greater than </a:t>
            </a:r>
            <a:br>
              <a:rPr lang="en-US" sz="3200" b="1" dirty="0">
                <a:cs typeface="Arial" charset="0"/>
              </a:rPr>
            </a:br>
            <a:r>
              <a:rPr lang="en-US" sz="3200" b="1" dirty="0">
                <a:cs typeface="Arial" charset="0"/>
              </a:rPr>
              <a:t>  the evidence for many writings of</a:t>
            </a:r>
            <a:br>
              <a:rPr lang="en-US" sz="3200" b="1" dirty="0">
                <a:cs typeface="Arial" charset="0"/>
              </a:rPr>
            </a:br>
            <a:r>
              <a:rPr lang="en-US" sz="3200" b="1" dirty="0">
                <a:cs typeface="Arial" charset="0"/>
              </a:rPr>
              <a:t>  classical authors, the authenticity of</a:t>
            </a:r>
            <a:br>
              <a:rPr lang="en-US" sz="3200" b="1" dirty="0">
                <a:cs typeface="Arial" charset="0"/>
              </a:rPr>
            </a:br>
            <a:r>
              <a:rPr lang="en-US" sz="3200" b="1" dirty="0">
                <a:cs typeface="Arial" charset="0"/>
              </a:rPr>
              <a:t>  which no-one dreams of questioning.</a:t>
            </a:r>
            <a:br>
              <a:rPr lang="en-US" sz="3200" b="1" dirty="0">
                <a:cs typeface="Arial" charset="0"/>
              </a:rPr>
            </a:br>
            <a:r>
              <a:rPr lang="en-US" sz="3200" b="1" dirty="0">
                <a:cs typeface="Arial" charset="0"/>
              </a:rPr>
              <a:t>  And if the New Testament were a</a:t>
            </a:r>
            <a:br>
              <a:rPr lang="en-US" sz="3200" b="1" dirty="0">
                <a:cs typeface="Arial" charset="0"/>
              </a:rPr>
            </a:br>
            <a:r>
              <a:rPr lang="en-US" sz="3200" b="1" dirty="0">
                <a:cs typeface="Arial" charset="0"/>
              </a:rPr>
              <a:t>  collection of secular writings, their</a:t>
            </a:r>
            <a:br>
              <a:rPr lang="en-US" sz="3200" b="1" dirty="0">
                <a:cs typeface="Arial" charset="0"/>
              </a:rPr>
            </a:br>
            <a:r>
              <a:rPr lang="en-US" sz="3200" b="1" dirty="0">
                <a:cs typeface="Arial" charset="0"/>
              </a:rPr>
              <a:t>  authenticity would generally be </a:t>
            </a:r>
            <a:br>
              <a:rPr lang="en-US" sz="3200" b="1" dirty="0">
                <a:cs typeface="Arial" charset="0"/>
              </a:rPr>
            </a:br>
            <a:r>
              <a:rPr lang="en-US" sz="3200" b="1" dirty="0">
                <a:cs typeface="Arial" charset="0"/>
              </a:rPr>
              <a:t>  regarded as beyond all doubt.</a:t>
            </a:r>
            <a:r>
              <a:rPr lang="ja-JP" altLang="en-US" sz="3200" b="1" dirty="0">
                <a:cs typeface="Arial" charset="0"/>
              </a:rPr>
              <a:t>”</a:t>
            </a:r>
            <a:r>
              <a:rPr lang="en-US" sz="3200" b="1" dirty="0">
                <a:solidFill>
                  <a:schemeClr val="tx2"/>
                </a:solidFill>
                <a:cs typeface="Arial" charset="0"/>
              </a:rPr>
              <a:t> </a:t>
            </a:r>
          </a:p>
        </p:txBody>
      </p:sp>
      <p:sp>
        <p:nvSpPr>
          <p:cNvPr id="467971" name="Text Box 3"/>
          <p:cNvSpPr txBox="1">
            <a:spLocks noChangeArrowheads="1"/>
          </p:cNvSpPr>
          <p:nvPr/>
        </p:nvSpPr>
        <p:spPr bwMode="auto">
          <a:xfrm>
            <a:off x="2819400" y="5562600"/>
            <a:ext cx="4383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dirty="0">
                <a:effectLst>
                  <a:outerShdw blurRad="38100" dist="38100" dir="2700000" algn="tl">
                    <a:srgbClr val="000000"/>
                  </a:outerShdw>
                </a:effectLst>
                <a:cs typeface="Arial" charset="0"/>
              </a:rPr>
              <a:t>— British scholar F.F. Bruce</a:t>
            </a:r>
            <a:endParaRPr lang="en-US" sz="3200" b="1" dirty="0">
              <a:effectLst>
                <a:outerShdw blurRad="38100" dist="38100" dir="2700000" algn="tl">
                  <a:srgbClr val="000000"/>
                </a:outerShdw>
              </a:effectLst>
              <a:latin typeface="Arial Black" charset="0"/>
              <a:cs typeface="Arial" charset="0"/>
            </a:endParaRP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070254491"/>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7970"/>
                                        </p:tgtEl>
                                        <p:attrNameLst>
                                          <p:attrName>style.visibility</p:attrName>
                                        </p:attrNameLst>
                                      </p:cBhvr>
                                      <p:to>
                                        <p:strVal val="visible"/>
                                      </p:to>
                                    </p:set>
                                    <p:animEffect transition="in" filter="wipe(left)">
                                      <p:cBhvr>
                                        <p:cTn id="7" dur="500"/>
                                        <p:tgtEl>
                                          <p:spTgt spid="46797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67971"/>
                                        </p:tgtEl>
                                        <p:attrNameLst>
                                          <p:attrName>style.visibility</p:attrName>
                                        </p:attrNameLst>
                                      </p:cBhvr>
                                      <p:to>
                                        <p:strVal val="visible"/>
                                      </p:to>
                                    </p:set>
                                    <p:animEffect transition="in" filter="wipe(left)">
                                      <p:cBhvr>
                                        <p:cTn id="10" dur="500"/>
                                        <p:tgtEl>
                                          <p:spTgt spid="467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0" grpId="0" autoUpdateAnimBg="0"/>
      <p:bldP spid="467971"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3"/>
          <p:cNvSpPr>
            <a:spLocks noGrp="1" noChangeArrowheads="1"/>
          </p:cNvSpPr>
          <p:nvPr>
            <p:ph type="subTitle" idx="1"/>
          </p:nvPr>
        </p:nvSpPr>
        <p:spPr>
          <a:xfrm>
            <a:off x="152400" y="685800"/>
            <a:ext cx="8610600" cy="4495800"/>
          </a:xfrm>
          <a:noFill/>
        </p:spPr>
        <p:txBody>
          <a:bodyPr/>
          <a:lstStyle/>
          <a:p>
            <a:pPr marL="342900" indent="-342900" algn="l"/>
            <a:r>
              <a:rPr lang="ja-JP" altLang="en-US" sz="4000" b="1" i="1" dirty="0">
                <a:latin typeface="Arial" charset="0"/>
              </a:rPr>
              <a:t>“</a:t>
            </a:r>
            <a:r>
              <a:rPr lang="en-US" sz="4000" b="1" i="1" dirty="0">
                <a:latin typeface="Arial" charset="0"/>
              </a:rPr>
              <a:t>There is no body of ancient literature in the world which enjoys such a wealth of good textual attestation as the New Testament.</a:t>
            </a:r>
            <a:r>
              <a:rPr lang="ja-JP" altLang="en-US" sz="4000" b="1" i="1" dirty="0">
                <a:latin typeface="Arial" charset="0"/>
              </a:rPr>
              <a:t>”</a:t>
            </a:r>
            <a:r>
              <a:rPr lang="en-US" sz="4000" b="1" i="1" dirty="0">
                <a:latin typeface="Arial" charset="0"/>
              </a:rPr>
              <a:t>         									</a:t>
            </a:r>
            <a:r>
              <a:rPr lang="en-US" sz="3500" b="1" dirty="0">
                <a:latin typeface="Arial" charset="0"/>
              </a:rPr>
              <a:t>- F. F. Bruce</a:t>
            </a:r>
          </a:p>
        </p:txBody>
      </p:sp>
    </p:spTree>
    <p:extLst>
      <p:ext uri="{BB962C8B-B14F-4D97-AF65-F5344CB8AC3E}">
        <p14:creationId xmlns:p14="http://schemas.microsoft.com/office/powerpoint/2010/main" val="995683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type="body" idx="1"/>
          </p:nvPr>
        </p:nvSpPr>
        <p:spPr>
          <a:xfrm>
            <a:off x="914400" y="1371600"/>
            <a:ext cx="7467600" cy="4419600"/>
          </a:xfrm>
        </p:spPr>
        <p:txBody>
          <a:bodyPr>
            <a:normAutofit lnSpcReduction="10000"/>
          </a:bodyPr>
          <a:lstStyle/>
          <a:p>
            <a:r>
              <a:rPr lang="en-US" sz="3200" dirty="0" smtClean="0"/>
              <a:t>	Even with 25 thousand NT manuscripts, they are so close that we are virtually certain of 97% - 98% of the New Testament.</a:t>
            </a:r>
          </a:p>
          <a:p>
            <a:endParaRPr lang="en-US" sz="3200" dirty="0" smtClean="0"/>
          </a:p>
          <a:p>
            <a:r>
              <a:rPr lang="en-US" sz="3200" dirty="0" smtClean="0"/>
              <a:t>	For the remaining 2-3%, almost ½ are 1 and 2 word variants for spelling, adding </a:t>
            </a:r>
            <a:r>
              <a:rPr lang="ja-JP" altLang="en-US" sz="3200" dirty="0" smtClean="0"/>
              <a:t>“</a:t>
            </a:r>
            <a:r>
              <a:rPr lang="en-US" sz="3200" dirty="0" smtClean="0"/>
              <a:t>the</a:t>
            </a:r>
            <a:r>
              <a:rPr lang="ja-JP" altLang="en-US" sz="3200" dirty="0" smtClean="0"/>
              <a:t>”</a:t>
            </a:r>
            <a:r>
              <a:rPr lang="en-US" sz="3200" dirty="0" smtClean="0"/>
              <a:t>, etc. None of these affect doctrine.</a:t>
            </a:r>
          </a:p>
          <a:p>
            <a:pPr marL="18288" indent="0">
              <a:buNone/>
            </a:pPr>
            <a:endParaRPr lang="en-US" dirty="0"/>
          </a:p>
        </p:txBody>
      </p:sp>
      <p:sp>
        <p:nvSpPr>
          <p:cNvPr id="93186" name="Rectangle 2"/>
          <p:cNvSpPr>
            <a:spLocks noGrp="1" noChangeArrowheads="1"/>
          </p:cNvSpPr>
          <p:nvPr>
            <p:ph type="title"/>
          </p:nvPr>
        </p:nvSpPr>
        <p:spPr>
          <a:xfrm>
            <a:off x="152400" y="228600"/>
            <a:ext cx="7543800" cy="914400"/>
          </a:xfrm>
        </p:spPr>
        <p:txBody>
          <a:bodyPr/>
          <a:lstStyle/>
          <a:p>
            <a:r>
              <a:rPr lang="en-US" dirty="0" smtClean="0"/>
              <a:t>Degree of Accuracy</a:t>
            </a: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6634399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noChangeArrowheads="1"/>
          </p:cNvSpPr>
          <p:nvPr>
            <p:ph type="body" idx="1"/>
          </p:nvPr>
        </p:nvSpPr>
        <p:spPr>
          <a:xfrm>
            <a:off x="762000" y="1676400"/>
            <a:ext cx="7543800" cy="4343400"/>
          </a:xfrm>
        </p:spPr>
        <p:txBody>
          <a:bodyPr>
            <a:noAutofit/>
          </a:bodyPr>
          <a:lstStyle/>
          <a:p>
            <a:r>
              <a:rPr lang="ja-JP" altLang="en-US" sz="2800" dirty="0" smtClean="0"/>
              <a:t>“</a:t>
            </a:r>
            <a:r>
              <a:rPr lang="en-US" sz="2800" dirty="0" smtClean="0"/>
              <a:t>If Comparative trivialities such as changes of order, the insertion or omission of the the article with proper names, and the like are set aside, the words in our opinion still subject to doubt can hardly amount to more than a thousandth part of the New Testament.</a:t>
            </a:r>
            <a:r>
              <a:rPr lang="ja-JP" altLang="en-US" sz="2800" dirty="0" smtClean="0"/>
              <a:t>”</a:t>
            </a:r>
            <a:endParaRPr lang="en-US" sz="2800" dirty="0" smtClean="0"/>
          </a:p>
          <a:p>
            <a:endParaRPr lang="en-US" sz="2800" dirty="0" smtClean="0"/>
          </a:p>
          <a:p>
            <a:r>
              <a:rPr lang="en-US" sz="2800" dirty="0" smtClean="0"/>
              <a:t>B.F. Westcott and F.J.A. </a:t>
            </a:r>
            <a:r>
              <a:rPr lang="en-US" sz="2800" dirty="0" err="1" smtClean="0"/>
              <a:t>Hort</a:t>
            </a:r>
            <a:r>
              <a:rPr lang="en-US" sz="2800" dirty="0" smtClean="0"/>
              <a:t>, The New Testament in the Original Greek, Vol. 1, p.2</a:t>
            </a:r>
            <a:endParaRPr lang="en-US" sz="2800" dirty="0"/>
          </a:p>
        </p:txBody>
      </p:sp>
      <p:sp>
        <p:nvSpPr>
          <p:cNvPr id="95234" name="Rectangle 2"/>
          <p:cNvSpPr>
            <a:spLocks noGrp="1" noChangeArrowheads="1"/>
          </p:cNvSpPr>
          <p:nvPr>
            <p:ph type="title"/>
          </p:nvPr>
        </p:nvSpPr>
        <p:spPr>
          <a:xfrm>
            <a:off x="152400" y="304800"/>
            <a:ext cx="7543800" cy="914400"/>
          </a:xfrm>
        </p:spPr>
        <p:txBody>
          <a:bodyPr/>
          <a:lstStyle/>
          <a:p>
            <a:r>
              <a:rPr lang="en-US" dirty="0" smtClean="0"/>
              <a:t>Degree of Accuracy</a:t>
            </a: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3965256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ChangeArrowheads="1"/>
          </p:cNvSpPr>
          <p:nvPr>
            <p:ph type="body" idx="1"/>
          </p:nvPr>
        </p:nvSpPr>
        <p:spPr>
          <a:xfrm>
            <a:off x="304800" y="1066800"/>
            <a:ext cx="7086600" cy="5181599"/>
          </a:xfrm>
        </p:spPr>
        <p:txBody>
          <a:bodyPr>
            <a:normAutofit/>
          </a:bodyPr>
          <a:lstStyle/>
          <a:p>
            <a:r>
              <a:rPr lang="en-US" sz="2800" dirty="0" smtClean="0"/>
              <a:t>A. T. Robertson suggests that the real concern of Textual Criticism is of a </a:t>
            </a:r>
            <a:r>
              <a:rPr lang="ja-JP" altLang="en-US" sz="2800" dirty="0" smtClean="0"/>
              <a:t>“</a:t>
            </a:r>
            <a:r>
              <a:rPr lang="en-US" sz="2800" dirty="0" smtClean="0"/>
              <a:t>thousandth part of the entire text.</a:t>
            </a:r>
            <a:r>
              <a:rPr lang="ja-JP" altLang="en-US" sz="2800" dirty="0" smtClean="0"/>
              <a:t>”</a:t>
            </a:r>
            <a:endParaRPr lang="en-US" sz="2800" dirty="0" smtClean="0"/>
          </a:p>
          <a:p>
            <a:endParaRPr lang="en-US" sz="2800" dirty="0" smtClean="0"/>
          </a:p>
          <a:p>
            <a:pPr marL="18288" indent="0">
              <a:buNone/>
            </a:pPr>
            <a:r>
              <a:rPr lang="en-US" sz="2800" dirty="0" smtClean="0"/>
              <a:t>A. T. </a:t>
            </a:r>
            <a:r>
              <a:rPr lang="en-US" sz="2800" dirty="0" err="1" smtClean="0"/>
              <a:t>Robertons</a:t>
            </a:r>
            <a:r>
              <a:rPr lang="en-US" sz="2800" dirty="0" smtClean="0"/>
              <a:t>, An Introduction to the Textual Criticism of the New Testament, 1925, p. 22</a:t>
            </a:r>
            <a:endParaRPr lang="en-US" sz="2800" dirty="0"/>
          </a:p>
        </p:txBody>
      </p:sp>
      <p:sp>
        <p:nvSpPr>
          <p:cNvPr id="96258" name="Rectangle 2"/>
          <p:cNvSpPr>
            <a:spLocks noGrp="1" noChangeArrowheads="1"/>
          </p:cNvSpPr>
          <p:nvPr>
            <p:ph type="title"/>
          </p:nvPr>
        </p:nvSpPr>
        <p:spPr>
          <a:xfrm>
            <a:off x="381000" y="381000"/>
            <a:ext cx="7543800" cy="914400"/>
          </a:xfrm>
        </p:spPr>
        <p:txBody>
          <a:bodyPr/>
          <a:lstStyle/>
          <a:p>
            <a:r>
              <a:rPr lang="en-US" dirty="0" smtClean="0"/>
              <a:t>Degree of Accuracy</a:t>
            </a: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9042128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type="body" idx="1"/>
          </p:nvPr>
        </p:nvSpPr>
        <p:spPr>
          <a:xfrm>
            <a:off x="1524000" y="1219200"/>
            <a:ext cx="6096000" cy="3657599"/>
          </a:xfrm>
        </p:spPr>
        <p:txBody>
          <a:bodyPr/>
          <a:lstStyle/>
          <a:p>
            <a:r>
              <a:rPr lang="ja-JP" altLang="en-US" dirty="0" smtClean="0"/>
              <a:t>“</a:t>
            </a:r>
            <a:r>
              <a:rPr lang="en-US" dirty="0" smtClean="0"/>
              <a:t>The interval then between the dates of the original composition and the earliest extant evidence becomes so small as to be in fact negligible, and the last foundation for any doubt that the Scriptures have come down to us substantially as they were written has now now been removed. Both the authenticity and the general integrity of the books of the New Testament may be regarded as finally established.</a:t>
            </a:r>
            <a:r>
              <a:rPr lang="ja-JP" altLang="en-US" dirty="0" smtClean="0"/>
              <a:t>”</a:t>
            </a:r>
            <a:endParaRPr lang="en-US" dirty="0"/>
          </a:p>
        </p:txBody>
      </p:sp>
      <p:sp>
        <p:nvSpPr>
          <p:cNvPr id="107522" name="Rectangle 2"/>
          <p:cNvSpPr>
            <a:spLocks noGrp="1" noChangeArrowheads="1"/>
          </p:cNvSpPr>
          <p:nvPr>
            <p:ph type="title"/>
          </p:nvPr>
        </p:nvSpPr>
        <p:spPr>
          <a:xfrm>
            <a:off x="381000" y="304800"/>
            <a:ext cx="7543800" cy="914400"/>
          </a:xfrm>
        </p:spPr>
        <p:txBody>
          <a:bodyPr/>
          <a:lstStyle/>
          <a:p>
            <a:r>
              <a:rPr lang="en-US" dirty="0" smtClean="0"/>
              <a:t>Accuracy Established</a:t>
            </a:r>
            <a:endParaRPr lang="en-US" dirty="0"/>
          </a:p>
        </p:txBody>
      </p:sp>
      <p:sp>
        <p:nvSpPr>
          <p:cNvPr id="107524" name="Text Box 4"/>
          <p:cNvSpPr txBox="1">
            <a:spLocks noChangeArrowheads="1"/>
          </p:cNvSpPr>
          <p:nvPr/>
        </p:nvSpPr>
        <p:spPr bwMode="auto">
          <a:xfrm>
            <a:off x="381000" y="50292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Arial" charset="0"/>
              </a:defRPr>
            </a:lvl1pPr>
            <a:lvl2pPr marL="37931725" indent="-37474525" eaLnBrk="0" hangingPunct="0">
              <a:defRPr sz="2400">
                <a:solidFill>
                  <a:schemeClr val="tx1"/>
                </a:solidFill>
                <a:latin typeface="Arial Narrow" charset="0"/>
                <a:ea typeface="Arial" charset="0"/>
                <a:cs typeface="Arial" charset="0"/>
              </a:defRPr>
            </a:lvl2pPr>
            <a:lvl3pPr eaLnBrk="0" hangingPunct="0">
              <a:defRPr sz="2400">
                <a:solidFill>
                  <a:schemeClr val="tx1"/>
                </a:solidFill>
                <a:latin typeface="Arial Narrow" charset="0"/>
                <a:ea typeface="Arial" charset="0"/>
                <a:cs typeface="Arial" charset="0"/>
              </a:defRPr>
            </a:lvl3pPr>
            <a:lvl4pPr eaLnBrk="0" hangingPunct="0">
              <a:defRPr sz="2400">
                <a:solidFill>
                  <a:schemeClr val="tx1"/>
                </a:solidFill>
                <a:latin typeface="Arial Narrow" charset="0"/>
                <a:ea typeface="Arial" charset="0"/>
                <a:cs typeface="Arial" charset="0"/>
              </a:defRPr>
            </a:lvl4pPr>
            <a:lvl5pPr eaLnBrk="0" hangingPunct="0">
              <a:defRPr sz="2400">
                <a:solidFill>
                  <a:schemeClr val="tx1"/>
                </a:solidFill>
                <a:latin typeface="Arial Narrow" charset="0"/>
                <a:ea typeface="Arial" charset="0"/>
                <a:cs typeface="Arial" charset="0"/>
              </a:defRPr>
            </a:lvl5pPr>
            <a:lvl6pPr marL="457200" eaLnBrk="0" fontAlgn="base" hangingPunct="0">
              <a:spcBef>
                <a:spcPct val="0"/>
              </a:spcBef>
              <a:spcAft>
                <a:spcPct val="0"/>
              </a:spcAft>
              <a:defRPr sz="2400">
                <a:solidFill>
                  <a:schemeClr val="tx1"/>
                </a:solidFill>
                <a:latin typeface="Arial Narrow" charset="0"/>
                <a:ea typeface="Arial" charset="0"/>
                <a:cs typeface="Arial" charset="0"/>
              </a:defRPr>
            </a:lvl6pPr>
            <a:lvl7pPr marL="914400" eaLnBrk="0" fontAlgn="base" hangingPunct="0">
              <a:spcBef>
                <a:spcPct val="0"/>
              </a:spcBef>
              <a:spcAft>
                <a:spcPct val="0"/>
              </a:spcAft>
              <a:defRPr sz="2400">
                <a:solidFill>
                  <a:schemeClr val="tx1"/>
                </a:solidFill>
                <a:latin typeface="Arial Narrow" charset="0"/>
                <a:ea typeface="Arial" charset="0"/>
                <a:cs typeface="Arial" charset="0"/>
              </a:defRPr>
            </a:lvl7pPr>
            <a:lvl8pPr marL="1371600" eaLnBrk="0" fontAlgn="base" hangingPunct="0">
              <a:spcBef>
                <a:spcPct val="0"/>
              </a:spcBef>
              <a:spcAft>
                <a:spcPct val="0"/>
              </a:spcAft>
              <a:defRPr sz="2400">
                <a:solidFill>
                  <a:schemeClr val="tx1"/>
                </a:solidFill>
                <a:latin typeface="Arial Narrow" charset="0"/>
                <a:ea typeface="Arial" charset="0"/>
                <a:cs typeface="Arial" charset="0"/>
              </a:defRPr>
            </a:lvl8pPr>
            <a:lvl9pPr marL="1828800" eaLnBrk="0" fontAlgn="base" hangingPunct="0">
              <a:spcBef>
                <a:spcPct val="0"/>
              </a:spcBef>
              <a:spcAft>
                <a:spcPct val="0"/>
              </a:spcAft>
              <a:defRPr sz="2400">
                <a:solidFill>
                  <a:schemeClr val="tx1"/>
                </a:solidFill>
                <a:latin typeface="Arial Narrow" charset="0"/>
                <a:ea typeface="Arial" charset="0"/>
                <a:cs typeface="Arial" charset="0"/>
              </a:defRPr>
            </a:lvl9pPr>
          </a:lstStyle>
          <a:p>
            <a:pPr algn="ctr" eaLnBrk="1" hangingPunct="1">
              <a:spcBef>
                <a:spcPct val="50000"/>
              </a:spcBef>
            </a:pPr>
            <a:r>
              <a:rPr lang="en-US" dirty="0">
                <a:solidFill>
                  <a:srgbClr val="FFFFFF"/>
                </a:solidFill>
                <a:latin typeface="Arial" charset="0"/>
              </a:rPr>
              <a:t>Conclusion from bibliographical and external evidence test</a:t>
            </a:r>
          </a:p>
        </p:txBody>
      </p:sp>
      <p:sp>
        <p:nvSpPr>
          <p:cNvPr id="107525" name="Text Box 5"/>
          <p:cNvSpPr txBox="1">
            <a:spLocks noChangeArrowheads="1"/>
          </p:cNvSpPr>
          <p:nvPr/>
        </p:nvSpPr>
        <p:spPr bwMode="auto">
          <a:xfrm>
            <a:off x="762000" y="5927725"/>
            <a:ext cx="701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Arial" charset="0"/>
              </a:defRPr>
            </a:lvl1pPr>
            <a:lvl2pPr marL="37931725" indent="-37474525" eaLnBrk="0" hangingPunct="0">
              <a:defRPr sz="2400">
                <a:solidFill>
                  <a:schemeClr val="tx1"/>
                </a:solidFill>
                <a:latin typeface="Arial Narrow" charset="0"/>
                <a:ea typeface="Arial" charset="0"/>
                <a:cs typeface="Arial" charset="0"/>
              </a:defRPr>
            </a:lvl2pPr>
            <a:lvl3pPr eaLnBrk="0" hangingPunct="0">
              <a:defRPr sz="2400">
                <a:solidFill>
                  <a:schemeClr val="tx1"/>
                </a:solidFill>
                <a:latin typeface="Arial Narrow" charset="0"/>
                <a:ea typeface="Arial" charset="0"/>
                <a:cs typeface="Arial" charset="0"/>
              </a:defRPr>
            </a:lvl3pPr>
            <a:lvl4pPr eaLnBrk="0" hangingPunct="0">
              <a:defRPr sz="2400">
                <a:solidFill>
                  <a:schemeClr val="tx1"/>
                </a:solidFill>
                <a:latin typeface="Arial Narrow" charset="0"/>
                <a:ea typeface="Arial" charset="0"/>
                <a:cs typeface="Arial" charset="0"/>
              </a:defRPr>
            </a:lvl4pPr>
            <a:lvl5pPr eaLnBrk="0" hangingPunct="0">
              <a:defRPr sz="2400">
                <a:solidFill>
                  <a:schemeClr val="tx1"/>
                </a:solidFill>
                <a:latin typeface="Arial Narrow" charset="0"/>
                <a:ea typeface="Arial" charset="0"/>
                <a:cs typeface="Arial" charset="0"/>
              </a:defRPr>
            </a:lvl5pPr>
            <a:lvl6pPr marL="457200" eaLnBrk="0" fontAlgn="base" hangingPunct="0">
              <a:spcBef>
                <a:spcPct val="0"/>
              </a:spcBef>
              <a:spcAft>
                <a:spcPct val="0"/>
              </a:spcAft>
              <a:defRPr sz="2400">
                <a:solidFill>
                  <a:schemeClr val="tx1"/>
                </a:solidFill>
                <a:latin typeface="Arial Narrow" charset="0"/>
                <a:ea typeface="Arial" charset="0"/>
                <a:cs typeface="Arial" charset="0"/>
              </a:defRPr>
            </a:lvl6pPr>
            <a:lvl7pPr marL="914400" eaLnBrk="0" fontAlgn="base" hangingPunct="0">
              <a:spcBef>
                <a:spcPct val="0"/>
              </a:spcBef>
              <a:spcAft>
                <a:spcPct val="0"/>
              </a:spcAft>
              <a:defRPr sz="2400">
                <a:solidFill>
                  <a:schemeClr val="tx1"/>
                </a:solidFill>
                <a:latin typeface="Arial Narrow" charset="0"/>
                <a:ea typeface="Arial" charset="0"/>
                <a:cs typeface="Arial" charset="0"/>
              </a:defRPr>
            </a:lvl7pPr>
            <a:lvl8pPr marL="1371600" eaLnBrk="0" fontAlgn="base" hangingPunct="0">
              <a:spcBef>
                <a:spcPct val="0"/>
              </a:spcBef>
              <a:spcAft>
                <a:spcPct val="0"/>
              </a:spcAft>
              <a:defRPr sz="2400">
                <a:solidFill>
                  <a:schemeClr val="tx1"/>
                </a:solidFill>
                <a:latin typeface="Arial Narrow" charset="0"/>
                <a:ea typeface="Arial" charset="0"/>
                <a:cs typeface="Arial" charset="0"/>
              </a:defRPr>
            </a:lvl8pPr>
            <a:lvl9pPr marL="1828800" eaLnBrk="0" fontAlgn="base" hangingPunct="0">
              <a:spcBef>
                <a:spcPct val="0"/>
              </a:spcBef>
              <a:spcAft>
                <a:spcPct val="0"/>
              </a:spcAft>
              <a:defRPr sz="2400">
                <a:solidFill>
                  <a:schemeClr val="tx1"/>
                </a:solidFill>
                <a:latin typeface="Arial Narrow" charset="0"/>
                <a:ea typeface="Arial" charset="0"/>
                <a:cs typeface="Arial" charset="0"/>
              </a:defRPr>
            </a:lvl9pPr>
          </a:lstStyle>
          <a:p>
            <a:pPr eaLnBrk="1" hangingPunct="1">
              <a:spcBef>
                <a:spcPct val="20000"/>
              </a:spcBef>
            </a:pPr>
            <a:r>
              <a:rPr lang="en-US" sz="2000">
                <a:solidFill>
                  <a:srgbClr val="FFFFFF"/>
                </a:solidFill>
                <a:latin typeface="Arial" charset="0"/>
              </a:rPr>
              <a:t>Sir Frederic Kenyon, </a:t>
            </a:r>
            <a:r>
              <a:rPr lang="en-US" sz="2000" i="1">
                <a:solidFill>
                  <a:srgbClr val="FFFFFF"/>
                </a:solidFill>
                <a:latin typeface="Arial" charset="0"/>
              </a:rPr>
              <a:t>The Bible and Archaeology</a:t>
            </a:r>
            <a:r>
              <a:rPr lang="en-US" sz="2000">
                <a:solidFill>
                  <a:srgbClr val="FFFFFF"/>
                </a:solidFill>
                <a:latin typeface="Arial" charset="0"/>
              </a:rPr>
              <a:t>, p. 288</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8267572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5" name="Rectangle 2"/>
          <p:cNvSpPr>
            <a:spLocks noGrp="1" noChangeArrowheads="1"/>
          </p:cNvSpPr>
          <p:nvPr>
            <p:ph type="body" idx="1"/>
          </p:nvPr>
        </p:nvSpPr>
        <p:spPr>
          <a:xfrm>
            <a:off x="838200" y="838200"/>
            <a:ext cx="6096000" cy="3657599"/>
          </a:xfrm>
        </p:spPr>
        <p:txBody>
          <a:bodyPr/>
          <a:lstStyle/>
          <a:p>
            <a:r>
              <a:rPr lang="en-US" sz="3200" dirty="0" smtClean="0"/>
              <a:t>People are reading literature (including the Bible) differently than before.</a:t>
            </a:r>
          </a:p>
          <a:p>
            <a:r>
              <a:rPr lang="en-US" sz="3200" dirty="0" smtClean="0"/>
              <a:t>Literary interpretation uses what is called</a:t>
            </a:r>
            <a:r>
              <a:rPr lang="ja-JP" altLang="en-US" sz="3200" dirty="0" smtClean="0"/>
              <a:t>“</a:t>
            </a:r>
            <a:r>
              <a:rPr lang="en-US" sz="3200" dirty="0" smtClean="0"/>
              <a:t>postmodern deconstruction.</a:t>
            </a:r>
            <a:r>
              <a:rPr lang="ja-JP" altLang="en-US" dirty="0" smtClean="0"/>
              <a:t>”</a:t>
            </a:r>
            <a:endParaRPr lang="en-US" dirty="0"/>
          </a:p>
        </p:txBody>
      </p:sp>
      <p:sp>
        <p:nvSpPr>
          <p:cNvPr id="47105" name="Rectangle 1"/>
          <p:cNvSpPr>
            <a:spLocks noGrp="1" noChangeArrowheads="1"/>
          </p:cNvSpPr>
          <p:nvPr>
            <p:ph type="title"/>
          </p:nvPr>
        </p:nvSpPr>
        <p:spPr>
          <a:xfrm>
            <a:off x="304800" y="228600"/>
            <a:ext cx="7543800" cy="914400"/>
          </a:xfrm>
        </p:spPr>
        <p:txBody>
          <a:bodyPr/>
          <a:lstStyle/>
          <a:p>
            <a:r>
              <a:rPr lang="en-US" dirty="0" smtClean="0"/>
              <a:t>Biblical Interpretation</a:t>
            </a:r>
            <a:endParaRPr lang="en-US" dirty="0"/>
          </a:p>
        </p:txBody>
      </p:sp>
      <p:sp>
        <p:nvSpPr>
          <p:cNvPr id="4" name="Rectangle 1"/>
          <p:cNvSpPr txBox="1">
            <a:spLocks noChangeArrowheads="1"/>
          </p:cNvSpPr>
          <p:nvPr/>
        </p:nvSpPr>
        <p:spPr bwMode="auto">
          <a:xfrm>
            <a:off x="609600" y="4572000"/>
            <a:ext cx="7467600" cy="2286000"/>
          </a:xfrm>
          <a:prstGeom prst="rect">
            <a:avLst/>
          </a:prstGeom>
          <a:noFill/>
          <a:ln w="9525">
            <a:noFill/>
            <a:miter lim="800000"/>
            <a:headEnd/>
            <a:tailEnd/>
          </a:ln>
        </p:spPr>
        <p:txBody>
          <a:bodyPr anchor="ctr"/>
          <a:lstStyle>
            <a:lvl1pPr eaLnBrk="0" hangingPunct="0">
              <a:defRPr sz="2400">
                <a:solidFill>
                  <a:schemeClr val="tx1"/>
                </a:solidFill>
                <a:latin typeface="Arial Narrow" charset="0"/>
                <a:ea typeface="ＭＳ Ｐゴシック" charset="0"/>
                <a:cs typeface="Arial" charset="0"/>
              </a:defRPr>
            </a:lvl1pPr>
            <a:lvl2pPr marL="37931725" indent="-37474525" eaLnBrk="0" hangingPunct="0">
              <a:defRPr sz="2400">
                <a:solidFill>
                  <a:schemeClr val="tx1"/>
                </a:solidFill>
                <a:latin typeface="Arial Narrow" charset="0"/>
                <a:ea typeface="Arial" charset="0"/>
                <a:cs typeface="Arial" charset="0"/>
              </a:defRPr>
            </a:lvl2pPr>
            <a:lvl3pPr eaLnBrk="0" hangingPunct="0">
              <a:defRPr sz="2400">
                <a:solidFill>
                  <a:schemeClr val="tx1"/>
                </a:solidFill>
                <a:latin typeface="Arial Narrow" charset="0"/>
                <a:ea typeface="Arial" charset="0"/>
                <a:cs typeface="Arial" charset="0"/>
              </a:defRPr>
            </a:lvl3pPr>
            <a:lvl4pPr eaLnBrk="0" hangingPunct="0">
              <a:defRPr sz="2400">
                <a:solidFill>
                  <a:schemeClr val="tx1"/>
                </a:solidFill>
                <a:latin typeface="Arial Narrow" charset="0"/>
                <a:ea typeface="Arial" charset="0"/>
                <a:cs typeface="Arial" charset="0"/>
              </a:defRPr>
            </a:lvl4pPr>
            <a:lvl5pPr eaLnBrk="0" hangingPunct="0">
              <a:defRPr sz="2400">
                <a:solidFill>
                  <a:schemeClr val="tx1"/>
                </a:solidFill>
                <a:latin typeface="Arial Narrow" charset="0"/>
                <a:ea typeface="Arial" charset="0"/>
                <a:cs typeface="Arial" charset="0"/>
              </a:defRPr>
            </a:lvl5pPr>
            <a:lvl6pPr marL="457200" eaLnBrk="0" fontAlgn="base" hangingPunct="0">
              <a:spcBef>
                <a:spcPct val="0"/>
              </a:spcBef>
              <a:spcAft>
                <a:spcPct val="0"/>
              </a:spcAft>
              <a:defRPr sz="2400">
                <a:solidFill>
                  <a:schemeClr val="tx1"/>
                </a:solidFill>
                <a:latin typeface="Arial Narrow" charset="0"/>
                <a:ea typeface="Arial" charset="0"/>
                <a:cs typeface="Arial" charset="0"/>
              </a:defRPr>
            </a:lvl6pPr>
            <a:lvl7pPr marL="914400" eaLnBrk="0" fontAlgn="base" hangingPunct="0">
              <a:spcBef>
                <a:spcPct val="0"/>
              </a:spcBef>
              <a:spcAft>
                <a:spcPct val="0"/>
              </a:spcAft>
              <a:defRPr sz="2400">
                <a:solidFill>
                  <a:schemeClr val="tx1"/>
                </a:solidFill>
                <a:latin typeface="Arial Narrow" charset="0"/>
                <a:ea typeface="Arial" charset="0"/>
                <a:cs typeface="Arial" charset="0"/>
              </a:defRPr>
            </a:lvl7pPr>
            <a:lvl8pPr marL="1371600" eaLnBrk="0" fontAlgn="base" hangingPunct="0">
              <a:spcBef>
                <a:spcPct val="0"/>
              </a:spcBef>
              <a:spcAft>
                <a:spcPct val="0"/>
              </a:spcAft>
              <a:defRPr sz="2400">
                <a:solidFill>
                  <a:schemeClr val="tx1"/>
                </a:solidFill>
                <a:latin typeface="Arial Narrow" charset="0"/>
                <a:ea typeface="Arial" charset="0"/>
                <a:cs typeface="Arial" charset="0"/>
              </a:defRPr>
            </a:lvl8pPr>
            <a:lvl9pPr marL="1828800" eaLnBrk="0" fontAlgn="base" hangingPunct="0">
              <a:spcBef>
                <a:spcPct val="0"/>
              </a:spcBef>
              <a:spcAft>
                <a:spcPct val="0"/>
              </a:spcAft>
              <a:defRPr sz="2400">
                <a:solidFill>
                  <a:schemeClr val="tx1"/>
                </a:solidFill>
                <a:latin typeface="Arial Narrow" charset="0"/>
                <a:ea typeface="Arial" charset="0"/>
                <a:cs typeface="Arial" charset="0"/>
              </a:defRPr>
            </a:lvl9pPr>
          </a:lstStyle>
          <a:p>
            <a:pPr eaLnBrk="1" hangingPunct="1"/>
            <a:r>
              <a:rPr lang="en-US" sz="4000" dirty="0">
                <a:solidFill>
                  <a:schemeClr val="tx2"/>
                </a:solidFill>
                <a:effectLst>
                  <a:outerShdw blurRad="38100" dist="38100" dir="2700000" algn="tl">
                    <a:srgbClr val="000000"/>
                  </a:outerShdw>
                </a:effectLst>
              </a:rPr>
              <a:t>In other words…</a:t>
            </a:r>
          </a:p>
          <a:p>
            <a:pPr eaLnBrk="1" hangingPunct="1"/>
            <a:r>
              <a:rPr lang="en-US" sz="4000" dirty="0">
                <a:solidFill>
                  <a:schemeClr val="tx2"/>
                </a:solidFill>
                <a:effectLst>
                  <a:outerShdw blurRad="38100" dist="38100" dir="2700000" algn="tl">
                    <a:srgbClr val="000000"/>
                  </a:outerShdw>
                </a:effectLst>
              </a:rPr>
              <a:t>the Bible </a:t>
            </a:r>
            <a:r>
              <a:rPr lang="en-US" sz="4000" dirty="0" smtClean="0">
                <a:solidFill>
                  <a:schemeClr val="tx2"/>
                </a:solidFill>
                <a:effectLst>
                  <a:outerShdw blurRad="38100" dist="38100" dir="2700000" algn="tl">
                    <a:srgbClr val="000000"/>
                  </a:outerShdw>
                </a:effectLst>
              </a:rPr>
              <a:t>isn’t </a:t>
            </a:r>
            <a:r>
              <a:rPr lang="en-US" sz="4000" dirty="0">
                <a:solidFill>
                  <a:schemeClr val="tx2"/>
                </a:solidFill>
                <a:effectLst>
                  <a:outerShdw blurRad="38100" dist="38100" dir="2700000" algn="tl">
                    <a:srgbClr val="000000"/>
                  </a:outerShdw>
                </a:effectLst>
              </a:rPr>
              <a:t>viewed as Reliable, Authentic nor Relevant…</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72136672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smtClean="0"/>
              <a:t>Conclusion:</a:t>
            </a:r>
            <a:br>
              <a:rPr lang="en-US" smtClean="0"/>
            </a:br>
            <a:r>
              <a:rPr lang="en-US" smtClean="0"/>
              <a:t>New Testament Documents have been </a:t>
            </a:r>
            <a:br>
              <a:rPr lang="en-US" smtClean="0"/>
            </a:br>
            <a:r>
              <a:rPr lang="en-US" smtClean="0"/>
              <a:t>Reliably translated/copied and can be regarded as Authentic</a:t>
            </a:r>
            <a:endParaRPr lang="en-US"/>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4100899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3"/>
          <p:cNvSpPr>
            <a:spLocks noGrp="1" noChangeArrowheads="1"/>
          </p:cNvSpPr>
          <p:nvPr>
            <p:ph idx="1"/>
          </p:nvPr>
        </p:nvSpPr>
        <p:spPr>
          <a:xfrm>
            <a:off x="1066800" y="2133600"/>
            <a:ext cx="7086600" cy="3581400"/>
          </a:xfrm>
        </p:spPr>
        <p:txBody>
          <a:bodyPr>
            <a:normAutofit/>
          </a:bodyPr>
          <a:lstStyle/>
          <a:p>
            <a:pPr eaLnBrk="1" hangingPunct="1"/>
            <a:r>
              <a:rPr lang="en-US" sz="3200" dirty="0" smtClean="0">
                <a:latin typeface="Tms Rmn" charset="0"/>
                <a:cs typeface="Times New Roman" pitchFamily="18" charset="0"/>
              </a:rPr>
              <a:t>Many Biblical figures and man-made structures have been verified by archaeology</a:t>
            </a:r>
          </a:p>
          <a:p>
            <a:pPr eaLnBrk="1" hangingPunct="1"/>
            <a:r>
              <a:rPr lang="en-US" sz="3200" dirty="0" smtClean="0">
                <a:latin typeface="Tms Rmn" charset="0"/>
                <a:cs typeface="Times New Roman" pitchFamily="18" charset="0"/>
              </a:rPr>
              <a:t>Archaeology verifies Holy Scripture</a:t>
            </a:r>
          </a:p>
          <a:p>
            <a:pPr eaLnBrk="1" hangingPunct="1"/>
            <a:r>
              <a:rPr lang="en-US" sz="3200" dirty="0" smtClean="0">
                <a:latin typeface="Tms Rmn" charset="0"/>
                <a:cs typeface="Times New Roman" pitchFamily="18" charset="0"/>
              </a:rPr>
              <a:t>Archaeologists now use Holy Scripture as a guide</a:t>
            </a:r>
            <a:endParaRPr lang="en-US" sz="3200" dirty="0" smtClean="0"/>
          </a:p>
        </p:txBody>
      </p:sp>
      <p:sp>
        <p:nvSpPr>
          <p:cNvPr id="74756" name="Rectangle 2"/>
          <p:cNvSpPr>
            <a:spLocks noGrp="1" noChangeArrowheads="1"/>
          </p:cNvSpPr>
          <p:nvPr>
            <p:ph type="title"/>
          </p:nvPr>
        </p:nvSpPr>
        <p:spPr>
          <a:xfrm>
            <a:off x="1295400" y="990600"/>
            <a:ext cx="7239000" cy="762000"/>
          </a:xfrm>
        </p:spPr>
        <p:txBody>
          <a:bodyPr/>
          <a:lstStyle/>
          <a:p>
            <a:pPr eaLnBrk="1" hangingPunct="1"/>
            <a:r>
              <a:rPr lang="en-US" smtClean="0"/>
              <a:t>Archaeology and the Bible</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6026584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1" name="Rectangle 3"/>
          <p:cNvSpPr>
            <a:spLocks noGrp="1" noChangeArrowheads="1"/>
          </p:cNvSpPr>
          <p:nvPr>
            <p:ph idx="1"/>
          </p:nvPr>
        </p:nvSpPr>
        <p:spPr>
          <a:xfrm>
            <a:off x="1219200" y="1752600"/>
            <a:ext cx="7086600" cy="4616450"/>
          </a:xfrm>
          <a:noFill/>
        </p:spPr>
        <p:txBody>
          <a:bodyPr lIns="92075" tIns="46038" rIns="92075" bIns="46038">
            <a:normAutofit lnSpcReduction="10000"/>
          </a:bodyPr>
          <a:lstStyle/>
          <a:p>
            <a:pPr eaLnBrk="1" hangingPunct="1"/>
            <a:r>
              <a:rPr lang="en-US" sz="2800" smtClean="0"/>
              <a:t>Nothing has been found to disprove the historical accuracy of Biblical events, places, or people</a:t>
            </a:r>
            <a:endParaRPr lang="en-US" sz="2400" smtClean="0"/>
          </a:p>
          <a:p>
            <a:pPr eaLnBrk="1" hangingPunct="1"/>
            <a:r>
              <a:rPr lang="en-US" sz="2800" smtClean="0"/>
              <a:t>Archaeology experts say:</a:t>
            </a:r>
          </a:p>
          <a:p>
            <a:pPr lvl="1" eaLnBrk="1" hangingPunct="1"/>
            <a:r>
              <a:rPr lang="en-US" sz="2400" smtClean="0"/>
              <a:t>“It may be stated categorically that no archaeological discovery has ever controverted a biblical reference” (</a:t>
            </a:r>
            <a:r>
              <a:rPr lang="en-US" sz="2400" b="1" u="sng" smtClean="0"/>
              <a:t>Glueck</a:t>
            </a:r>
            <a:r>
              <a:rPr lang="en-US" sz="2400" smtClean="0"/>
              <a:t> - Jewish archaeologist)</a:t>
            </a:r>
          </a:p>
          <a:p>
            <a:pPr lvl="1" eaLnBrk="1" hangingPunct="1"/>
            <a:r>
              <a:rPr lang="en-US" sz="2400" smtClean="0"/>
              <a:t>“Discovery after discovery has established the accuracy of innumerable details [of the Bible]” (</a:t>
            </a:r>
            <a:r>
              <a:rPr lang="en-US" sz="2400" b="1" u="sng" smtClean="0"/>
              <a:t>Albright</a:t>
            </a:r>
            <a:r>
              <a:rPr lang="en-US" sz="2400" smtClean="0"/>
              <a:t> - one of the great archaeologists)</a:t>
            </a:r>
          </a:p>
        </p:txBody>
      </p:sp>
      <p:sp>
        <p:nvSpPr>
          <p:cNvPr id="75780" name="Rectangle 2"/>
          <p:cNvSpPr>
            <a:spLocks noGrp="1" noChangeArrowheads="1"/>
          </p:cNvSpPr>
          <p:nvPr>
            <p:ph type="title"/>
          </p:nvPr>
        </p:nvSpPr>
        <p:spPr>
          <a:xfrm>
            <a:off x="914400" y="990600"/>
            <a:ext cx="7543800" cy="762000"/>
          </a:xfrm>
          <a:noFill/>
        </p:spPr>
        <p:txBody>
          <a:bodyPr lIns="92075" tIns="46038" rIns="92075" bIns="46038"/>
          <a:lstStyle/>
          <a:p>
            <a:pPr eaLnBrk="1" hangingPunct="1"/>
            <a:r>
              <a:rPr lang="en-US" smtClean="0"/>
              <a:t>Archaeology Confirms the Bible</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656160793"/>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1027"/>
          <p:cNvSpPr>
            <a:spLocks noGrp="1" noChangeArrowheads="1"/>
          </p:cNvSpPr>
          <p:nvPr>
            <p:ph idx="1"/>
          </p:nvPr>
        </p:nvSpPr>
        <p:spPr>
          <a:xfrm>
            <a:off x="1066800" y="1752600"/>
            <a:ext cx="7391400" cy="4106863"/>
          </a:xfrm>
        </p:spPr>
        <p:txBody>
          <a:bodyPr/>
          <a:lstStyle/>
          <a:p>
            <a:pPr eaLnBrk="1" hangingPunct="1">
              <a:buFont typeface="Wingdings" pitchFamily="2" charset="2"/>
              <a:buNone/>
            </a:pPr>
            <a:r>
              <a:rPr lang="en-US" dirty="0" smtClean="0"/>
              <a:t>   “As a matter of fact, however, it may be clearly stated categorically that no archaeological discovery has ever controverted a single biblical reference. Scores of archaeological findings have been made which confirm in clear outline or exact detail historical statements in the Bible.” </a:t>
            </a:r>
          </a:p>
          <a:p>
            <a:pPr eaLnBrk="1" hangingPunct="1">
              <a:buFont typeface="Wingdings" pitchFamily="2" charset="2"/>
              <a:buNone/>
            </a:pPr>
            <a:r>
              <a:rPr lang="en-US" dirty="0"/>
              <a:t> </a:t>
            </a:r>
            <a:r>
              <a:rPr lang="en-US" dirty="0" smtClean="0"/>
              <a:t>  Nelson </a:t>
            </a:r>
            <a:r>
              <a:rPr lang="en-US" dirty="0" err="1" smtClean="0"/>
              <a:t>Glueck</a:t>
            </a:r>
            <a:r>
              <a:rPr lang="en-US" dirty="0" smtClean="0"/>
              <a:t> PhD, Archeologist</a:t>
            </a:r>
          </a:p>
        </p:txBody>
      </p:sp>
      <p:sp>
        <p:nvSpPr>
          <p:cNvPr id="76804" name="Rectangle 1026"/>
          <p:cNvSpPr>
            <a:spLocks noGrp="1" noChangeArrowheads="1"/>
          </p:cNvSpPr>
          <p:nvPr>
            <p:ph type="title"/>
          </p:nvPr>
        </p:nvSpPr>
        <p:spPr>
          <a:xfrm>
            <a:off x="1066800" y="838200"/>
            <a:ext cx="7010400" cy="762000"/>
          </a:xfrm>
        </p:spPr>
        <p:txBody>
          <a:bodyPr/>
          <a:lstStyle/>
          <a:p>
            <a:pPr eaLnBrk="1" hangingPunct="1"/>
            <a:r>
              <a:rPr lang="en-US" smtClean="0"/>
              <a:t>Full Glueck Quote</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5580750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3"/>
          <p:cNvSpPr>
            <a:spLocks noGrp="1" noChangeArrowheads="1"/>
          </p:cNvSpPr>
          <p:nvPr>
            <p:ph type="body" idx="1"/>
          </p:nvPr>
        </p:nvSpPr>
        <p:spPr>
          <a:xfrm>
            <a:off x="990600" y="914400"/>
            <a:ext cx="7010400" cy="3657599"/>
          </a:xfrm>
        </p:spPr>
        <p:txBody>
          <a:bodyPr/>
          <a:lstStyle/>
          <a:p>
            <a:r>
              <a:rPr lang="ja-JP" altLang="en-US" dirty="0" smtClean="0"/>
              <a:t>“</a:t>
            </a:r>
            <a:r>
              <a:rPr lang="en-US" dirty="0" smtClean="0"/>
              <a:t>I began with a mind unfavorable to it (Acts), for the ingenuity and apparent completeness of the Tubingen theory had at one time quite convinced me. It did not lie then in my line of life to investigate the subject minutely; but more recently I found myself often brought in contact with the book of Acts as an authority for the topography, antiquities, and society of Asia Minor. It was gradually borne in upon me that in various details the narrative showed marvelous truth.</a:t>
            </a:r>
            <a:r>
              <a:rPr lang="ja-JP" altLang="en-US" dirty="0" smtClean="0"/>
              <a:t>”</a:t>
            </a:r>
            <a:endParaRPr lang="en-US" dirty="0"/>
          </a:p>
        </p:txBody>
      </p:sp>
      <p:sp>
        <p:nvSpPr>
          <p:cNvPr id="126978" name="Rectangle 2"/>
          <p:cNvSpPr>
            <a:spLocks noGrp="1" noChangeArrowheads="1"/>
          </p:cNvSpPr>
          <p:nvPr>
            <p:ph type="title"/>
          </p:nvPr>
        </p:nvSpPr>
        <p:spPr/>
        <p:txBody>
          <a:bodyPr/>
          <a:lstStyle/>
          <a:p>
            <a:r>
              <a:rPr lang="en-US" dirty="0" smtClean="0"/>
              <a:t>A Skeptic’s Conclusion</a:t>
            </a:r>
            <a:endParaRPr lang="en-US" dirty="0"/>
          </a:p>
        </p:txBody>
      </p:sp>
      <p:sp>
        <p:nvSpPr>
          <p:cNvPr id="126980" name="Text Box 4"/>
          <p:cNvSpPr txBox="1">
            <a:spLocks noChangeArrowheads="1"/>
          </p:cNvSpPr>
          <p:nvPr/>
        </p:nvSpPr>
        <p:spPr bwMode="auto">
          <a:xfrm>
            <a:off x="152400" y="3810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Arial" charset="0"/>
              </a:defRPr>
            </a:lvl1pPr>
            <a:lvl2pPr marL="37931725" indent="-37474525" eaLnBrk="0" hangingPunct="0">
              <a:defRPr sz="2400">
                <a:solidFill>
                  <a:schemeClr val="tx1"/>
                </a:solidFill>
                <a:latin typeface="Arial Narrow" charset="0"/>
                <a:ea typeface="Arial" charset="0"/>
                <a:cs typeface="Arial" charset="0"/>
              </a:defRPr>
            </a:lvl2pPr>
            <a:lvl3pPr eaLnBrk="0" hangingPunct="0">
              <a:defRPr sz="2400">
                <a:solidFill>
                  <a:schemeClr val="tx1"/>
                </a:solidFill>
                <a:latin typeface="Arial Narrow" charset="0"/>
                <a:ea typeface="Arial" charset="0"/>
                <a:cs typeface="Arial" charset="0"/>
              </a:defRPr>
            </a:lvl3pPr>
            <a:lvl4pPr eaLnBrk="0" hangingPunct="0">
              <a:defRPr sz="2400">
                <a:solidFill>
                  <a:schemeClr val="tx1"/>
                </a:solidFill>
                <a:latin typeface="Arial Narrow" charset="0"/>
                <a:ea typeface="Arial" charset="0"/>
                <a:cs typeface="Arial" charset="0"/>
              </a:defRPr>
            </a:lvl4pPr>
            <a:lvl5pPr eaLnBrk="0" hangingPunct="0">
              <a:defRPr sz="2400">
                <a:solidFill>
                  <a:schemeClr val="tx1"/>
                </a:solidFill>
                <a:latin typeface="Arial Narrow" charset="0"/>
                <a:ea typeface="Arial" charset="0"/>
                <a:cs typeface="Arial" charset="0"/>
              </a:defRPr>
            </a:lvl5pPr>
            <a:lvl6pPr marL="457200" eaLnBrk="0" fontAlgn="base" hangingPunct="0">
              <a:spcBef>
                <a:spcPct val="0"/>
              </a:spcBef>
              <a:spcAft>
                <a:spcPct val="0"/>
              </a:spcAft>
              <a:defRPr sz="2400">
                <a:solidFill>
                  <a:schemeClr val="tx1"/>
                </a:solidFill>
                <a:latin typeface="Arial Narrow" charset="0"/>
                <a:ea typeface="Arial" charset="0"/>
                <a:cs typeface="Arial" charset="0"/>
              </a:defRPr>
            </a:lvl6pPr>
            <a:lvl7pPr marL="914400" eaLnBrk="0" fontAlgn="base" hangingPunct="0">
              <a:spcBef>
                <a:spcPct val="0"/>
              </a:spcBef>
              <a:spcAft>
                <a:spcPct val="0"/>
              </a:spcAft>
              <a:defRPr sz="2400">
                <a:solidFill>
                  <a:schemeClr val="tx1"/>
                </a:solidFill>
                <a:latin typeface="Arial Narrow" charset="0"/>
                <a:ea typeface="Arial" charset="0"/>
                <a:cs typeface="Arial" charset="0"/>
              </a:defRPr>
            </a:lvl7pPr>
            <a:lvl8pPr marL="1371600" eaLnBrk="0" fontAlgn="base" hangingPunct="0">
              <a:spcBef>
                <a:spcPct val="0"/>
              </a:spcBef>
              <a:spcAft>
                <a:spcPct val="0"/>
              </a:spcAft>
              <a:defRPr sz="2400">
                <a:solidFill>
                  <a:schemeClr val="tx1"/>
                </a:solidFill>
                <a:latin typeface="Arial Narrow" charset="0"/>
                <a:ea typeface="Arial" charset="0"/>
                <a:cs typeface="Arial" charset="0"/>
              </a:defRPr>
            </a:lvl8pPr>
            <a:lvl9pPr marL="1828800" eaLnBrk="0" fontAlgn="base" hangingPunct="0">
              <a:spcBef>
                <a:spcPct val="0"/>
              </a:spcBef>
              <a:spcAft>
                <a:spcPct val="0"/>
              </a:spcAft>
              <a:defRPr sz="2400">
                <a:solidFill>
                  <a:schemeClr val="tx1"/>
                </a:solidFill>
                <a:latin typeface="Arial Narrow" charset="0"/>
                <a:ea typeface="Arial" charset="0"/>
                <a:cs typeface="Arial" charset="0"/>
              </a:defRPr>
            </a:lvl9pPr>
          </a:lstStyle>
          <a:p>
            <a:pPr algn="ctr" eaLnBrk="1" hangingPunct="1">
              <a:spcBef>
                <a:spcPct val="50000"/>
              </a:spcBef>
            </a:pPr>
            <a:r>
              <a:rPr lang="en-US" dirty="0">
                <a:solidFill>
                  <a:srgbClr val="FFFFFF"/>
                </a:solidFill>
                <a:latin typeface="Arial" charset="0"/>
              </a:rPr>
              <a:t>Is the New Testament corroborated by archaeology?</a:t>
            </a:r>
          </a:p>
        </p:txBody>
      </p:sp>
      <p:sp>
        <p:nvSpPr>
          <p:cNvPr id="126981" name="Text Box 5"/>
          <p:cNvSpPr txBox="1">
            <a:spLocks noChangeArrowheads="1"/>
          </p:cNvSpPr>
          <p:nvPr/>
        </p:nvSpPr>
        <p:spPr bwMode="auto">
          <a:xfrm>
            <a:off x="838200" y="6003925"/>
            <a:ext cx="815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Arial" charset="0"/>
              </a:defRPr>
            </a:lvl1pPr>
            <a:lvl2pPr marL="37931725" indent="-37474525" eaLnBrk="0" hangingPunct="0">
              <a:defRPr sz="2400">
                <a:solidFill>
                  <a:schemeClr val="tx1"/>
                </a:solidFill>
                <a:latin typeface="Arial Narrow" charset="0"/>
                <a:ea typeface="Arial" charset="0"/>
                <a:cs typeface="Arial" charset="0"/>
              </a:defRPr>
            </a:lvl2pPr>
            <a:lvl3pPr eaLnBrk="0" hangingPunct="0">
              <a:defRPr sz="2400">
                <a:solidFill>
                  <a:schemeClr val="tx1"/>
                </a:solidFill>
                <a:latin typeface="Arial Narrow" charset="0"/>
                <a:ea typeface="Arial" charset="0"/>
                <a:cs typeface="Arial" charset="0"/>
              </a:defRPr>
            </a:lvl3pPr>
            <a:lvl4pPr eaLnBrk="0" hangingPunct="0">
              <a:defRPr sz="2400">
                <a:solidFill>
                  <a:schemeClr val="tx1"/>
                </a:solidFill>
                <a:latin typeface="Arial Narrow" charset="0"/>
                <a:ea typeface="Arial" charset="0"/>
                <a:cs typeface="Arial" charset="0"/>
              </a:defRPr>
            </a:lvl4pPr>
            <a:lvl5pPr eaLnBrk="0" hangingPunct="0">
              <a:defRPr sz="2400">
                <a:solidFill>
                  <a:schemeClr val="tx1"/>
                </a:solidFill>
                <a:latin typeface="Arial Narrow" charset="0"/>
                <a:ea typeface="Arial" charset="0"/>
                <a:cs typeface="Arial" charset="0"/>
              </a:defRPr>
            </a:lvl5pPr>
            <a:lvl6pPr marL="457200" eaLnBrk="0" fontAlgn="base" hangingPunct="0">
              <a:spcBef>
                <a:spcPct val="0"/>
              </a:spcBef>
              <a:spcAft>
                <a:spcPct val="0"/>
              </a:spcAft>
              <a:defRPr sz="2400">
                <a:solidFill>
                  <a:schemeClr val="tx1"/>
                </a:solidFill>
                <a:latin typeface="Arial Narrow" charset="0"/>
                <a:ea typeface="Arial" charset="0"/>
                <a:cs typeface="Arial" charset="0"/>
              </a:defRPr>
            </a:lvl6pPr>
            <a:lvl7pPr marL="914400" eaLnBrk="0" fontAlgn="base" hangingPunct="0">
              <a:spcBef>
                <a:spcPct val="0"/>
              </a:spcBef>
              <a:spcAft>
                <a:spcPct val="0"/>
              </a:spcAft>
              <a:defRPr sz="2400">
                <a:solidFill>
                  <a:schemeClr val="tx1"/>
                </a:solidFill>
                <a:latin typeface="Arial Narrow" charset="0"/>
                <a:ea typeface="Arial" charset="0"/>
                <a:cs typeface="Arial" charset="0"/>
              </a:defRPr>
            </a:lvl7pPr>
            <a:lvl8pPr marL="1371600" eaLnBrk="0" fontAlgn="base" hangingPunct="0">
              <a:spcBef>
                <a:spcPct val="0"/>
              </a:spcBef>
              <a:spcAft>
                <a:spcPct val="0"/>
              </a:spcAft>
              <a:defRPr sz="2400">
                <a:solidFill>
                  <a:schemeClr val="tx1"/>
                </a:solidFill>
                <a:latin typeface="Arial Narrow" charset="0"/>
                <a:ea typeface="Arial" charset="0"/>
                <a:cs typeface="Arial" charset="0"/>
              </a:defRPr>
            </a:lvl8pPr>
            <a:lvl9pPr marL="1828800" eaLnBrk="0" fontAlgn="base" hangingPunct="0">
              <a:spcBef>
                <a:spcPct val="0"/>
              </a:spcBef>
              <a:spcAft>
                <a:spcPct val="0"/>
              </a:spcAft>
              <a:defRPr sz="2400">
                <a:solidFill>
                  <a:schemeClr val="tx1"/>
                </a:solidFill>
                <a:latin typeface="Arial Narrow" charset="0"/>
                <a:ea typeface="Arial" charset="0"/>
                <a:cs typeface="Arial" charset="0"/>
              </a:defRPr>
            </a:lvl9pPr>
          </a:lstStyle>
          <a:p>
            <a:pPr eaLnBrk="1" hangingPunct="1">
              <a:spcBef>
                <a:spcPct val="20000"/>
              </a:spcBef>
            </a:pPr>
            <a:r>
              <a:rPr lang="en-US" sz="2000">
                <a:solidFill>
                  <a:srgbClr val="FFFFFF"/>
                </a:solidFill>
                <a:latin typeface="Arial" charset="0"/>
              </a:rPr>
              <a:t>Sir Wm. Ramsay, </a:t>
            </a:r>
            <a:r>
              <a:rPr lang="en-US" sz="2000" i="1">
                <a:solidFill>
                  <a:srgbClr val="FFFFFF"/>
                </a:solidFill>
                <a:latin typeface="Arial" charset="0"/>
              </a:rPr>
              <a:t>St. Paul the Traveller and the Roman Citizen</a:t>
            </a:r>
            <a:r>
              <a:rPr lang="en-US" sz="2000">
                <a:solidFill>
                  <a:srgbClr val="FFFFFF"/>
                </a:solidFill>
                <a:latin typeface="Arial" charset="0"/>
              </a:rPr>
              <a:t>, p. 8</a:t>
            </a:r>
            <a:endParaRPr lang="en-US" sz="1800">
              <a:solidFill>
                <a:srgbClr val="FFFFFF"/>
              </a:solidFill>
              <a:latin typeface="Arial" charset="0"/>
            </a:endParaRP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6995303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Grp="1" noChangeArrowheads="1"/>
          </p:cNvSpPr>
          <p:nvPr>
            <p:ph type="body" idx="1"/>
          </p:nvPr>
        </p:nvSpPr>
        <p:spPr>
          <a:xfrm>
            <a:off x="533400" y="1066800"/>
            <a:ext cx="7162800" cy="4495800"/>
          </a:xfrm>
        </p:spPr>
        <p:txBody>
          <a:bodyPr>
            <a:normAutofit/>
          </a:bodyPr>
          <a:lstStyle/>
          <a:p>
            <a:pPr marL="18288" indent="0">
              <a:buNone/>
            </a:pPr>
            <a:endParaRPr lang="en-US" dirty="0" smtClean="0"/>
          </a:p>
          <a:p>
            <a:r>
              <a:rPr lang="ja-JP" altLang="en-US" dirty="0" smtClean="0"/>
              <a:t>“</a:t>
            </a:r>
            <a:r>
              <a:rPr lang="en-US" dirty="0" smtClean="0"/>
              <a:t>In extraordinary ways, modern archeology has affirmed the historical core of the Old and New Testaments--corroborating key portions of the stories of Israel</a:t>
            </a:r>
            <a:r>
              <a:rPr lang="ja-JP" altLang="en-US" dirty="0" smtClean="0"/>
              <a:t>’</a:t>
            </a:r>
            <a:r>
              <a:rPr lang="en-US" dirty="0" smtClean="0"/>
              <a:t>s patriarchs, the Exodus, the Davidic monarchy, the life and times of Jesus.</a:t>
            </a:r>
            <a:r>
              <a:rPr lang="ja-JP" altLang="en-US" dirty="0" smtClean="0"/>
              <a:t>”</a:t>
            </a:r>
            <a:endParaRPr lang="en-US" dirty="0" smtClean="0"/>
          </a:p>
          <a:p>
            <a:endParaRPr lang="en-US" dirty="0" smtClean="0"/>
          </a:p>
          <a:p>
            <a:r>
              <a:rPr lang="en-US" dirty="0" smtClean="0"/>
              <a:t>Jeffrey Shelter, </a:t>
            </a:r>
            <a:r>
              <a:rPr lang="ja-JP" altLang="en-US" dirty="0" smtClean="0"/>
              <a:t>“</a:t>
            </a:r>
            <a:r>
              <a:rPr lang="en-US" dirty="0" smtClean="0"/>
              <a:t>Is the Bible True?</a:t>
            </a:r>
            <a:r>
              <a:rPr lang="ja-JP" altLang="en-US" dirty="0" smtClean="0"/>
              <a:t>”</a:t>
            </a:r>
            <a:r>
              <a:rPr lang="en-US" dirty="0" smtClean="0"/>
              <a:t>, US News and World Report, Oct. 25, 1999, p. 52</a:t>
            </a:r>
            <a:endParaRPr lang="en-US" dirty="0"/>
          </a:p>
        </p:txBody>
      </p:sp>
      <p:sp>
        <p:nvSpPr>
          <p:cNvPr id="131074" name="Rectangle 2"/>
          <p:cNvSpPr>
            <a:spLocks noGrp="1" noChangeArrowheads="1"/>
          </p:cNvSpPr>
          <p:nvPr>
            <p:ph type="title"/>
          </p:nvPr>
        </p:nvSpPr>
        <p:spPr>
          <a:xfrm>
            <a:off x="609600" y="381000"/>
            <a:ext cx="7543800" cy="914400"/>
          </a:xfrm>
        </p:spPr>
        <p:txBody>
          <a:bodyPr/>
          <a:lstStyle/>
          <a:p>
            <a:r>
              <a:rPr lang="en-US" dirty="0" smtClean="0"/>
              <a:t>A Reporter’s Conclusion</a:t>
            </a: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063393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1"/>
          </p:nvPr>
        </p:nvSpPr>
        <p:spPr>
          <a:xfrm>
            <a:off x="533400" y="1371600"/>
            <a:ext cx="6858000" cy="4267200"/>
          </a:xfrm>
        </p:spPr>
        <p:txBody>
          <a:bodyPr/>
          <a:lstStyle/>
          <a:p>
            <a:r>
              <a:rPr lang="ja-JP" altLang="en-US" dirty="0" smtClean="0"/>
              <a:t>“</a:t>
            </a:r>
            <a:r>
              <a:rPr lang="en-US" dirty="0" smtClean="0"/>
              <a:t>The grand old Book of God still stands; and this old earth, the more its leaves are turned over and pondered, the more it will sustain and illustrate the sacred Word.</a:t>
            </a:r>
            <a:r>
              <a:rPr lang="ja-JP" altLang="en-US" dirty="0" smtClean="0"/>
              <a:t>”</a:t>
            </a:r>
            <a:endParaRPr lang="en-US" dirty="0" smtClean="0"/>
          </a:p>
          <a:p>
            <a:endParaRPr lang="en-US" dirty="0" smtClean="0"/>
          </a:p>
          <a:p>
            <a:r>
              <a:rPr lang="en-US" dirty="0" smtClean="0"/>
              <a:t>James Dana, Yale professor, President of the Geological Society of America and the American Association for the Advancement of Science</a:t>
            </a:r>
            <a:r>
              <a:rPr lang="ja-JP" altLang="en-US" dirty="0" smtClean="0"/>
              <a:t>”</a:t>
            </a:r>
            <a:r>
              <a:rPr lang="en-US" dirty="0" smtClean="0"/>
              <a:t> quoted in The Bible: Fact or Fiction? by </a:t>
            </a:r>
            <a:r>
              <a:rPr lang="en-US" dirty="0" err="1" smtClean="0"/>
              <a:t>Dr</a:t>
            </a:r>
            <a:r>
              <a:rPr lang="en-US" dirty="0" smtClean="0"/>
              <a:t> Robert G. Witty, p 91</a:t>
            </a:r>
            <a:endParaRPr lang="en-US" dirty="0"/>
          </a:p>
        </p:txBody>
      </p:sp>
      <p:sp>
        <p:nvSpPr>
          <p:cNvPr id="132098" name="Rectangle 2"/>
          <p:cNvSpPr>
            <a:spLocks noGrp="1" noChangeArrowheads="1"/>
          </p:cNvSpPr>
          <p:nvPr>
            <p:ph type="title"/>
          </p:nvPr>
        </p:nvSpPr>
        <p:spPr>
          <a:xfrm>
            <a:off x="228600" y="152400"/>
            <a:ext cx="7543800" cy="914400"/>
          </a:xfrm>
        </p:spPr>
        <p:txBody>
          <a:bodyPr/>
          <a:lstStyle/>
          <a:p>
            <a:r>
              <a:rPr lang="en-US" dirty="0" smtClean="0"/>
              <a:t>A Scientist’s Declaration</a:t>
            </a: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1873382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p:cNvSpPr>
            <a:spLocks noGrp="1" noChangeArrowheads="1"/>
          </p:cNvSpPr>
          <p:nvPr>
            <p:ph type="ctrTitle"/>
          </p:nvPr>
        </p:nvSpPr>
        <p:spPr>
          <a:xfrm>
            <a:off x="914400" y="914400"/>
            <a:ext cx="8001000" cy="1371600"/>
          </a:xfrm>
        </p:spPr>
        <p:txBody>
          <a:bodyPr/>
          <a:lstStyle/>
          <a:p>
            <a:pPr eaLnBrk="1" hangingPunct="1"/>
            <a:r>
              <a:rPr lang="en-US" dirty="0" smtClean="0"/>
              <a:t>Does Archaeology Verify The Bible?</a:t>
            </a:r>
          </a:p>
        </p:txBody>
      </p:sp>
      <p:pic>
        <p:nvPicPr>
          <p:cNvPr id="3076" name="Picture 1028" descr="C:\HEINZ\bibstudy\creation\croatia\icons\dsscave1.jpg"/>
          <p:cNvPicPr>
            <a:picLocks noChangeAspect="1" noChangeArrowheads="1"/>
          </p:cNvPicPr>
          <p:nvPr/>
        </p:nvPicPr>
        <p:blipFill>
          <a:blip r:embed="rId3" cstate="print"/>
          <a:srcRect/>
          <a:stretch>
            <a:fillRect/>
          </a:stretch>
        </p:blipFill>
        <p:spPr bwMode="auto">
          <a:xfrm>
            <a:off x="6308725" y="2667000"/>
            <a:ext cx="2606675" cy="3733800"/>
          </a:xfrm>
          <a:prstGeom prst="rect">
            <a:avLst/>
          </a:prstGeom>
          <a:noFill/>
          <a:ln w="9525">
            <a:noFill/>
            <a:miter lim="800000"/>
            <a:headEnd/>
            <a:tailEnd/>
          </a:ln>
        </p:spPr>
      </p:pic>
      <p:pic>
        <p:nvPicPr>
          <p:cNvPr id="3077" name="Picture 1029" descr="C:\heinz\bibstudy\messages\bangkok2\300px-Archaeology.rome.arp.jpg"/>
          <p:cNvPicPr>
            <a:picLocks noChangeAspect="1" noChangeArrowheads="1"/>
          </p:cNvPicPr>
          <p:nvPr/>
        </p:nvPicPr>
        <p:blipFill>
          <a:blip r:embed="rId4" cstate="print"/>
          <a:srcRect/>
          <a:stretch>
            <a:fillRect/>
          </a:stretch>
        </p:blipFill>
        <p:spPr bwMode="auto">
          <a:xfrm>
            <a:off x="381000" y="3200400"/>
            <a:ext cx="3810000" cy="280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1027"/>
          <p:cNvSpPr>
            <a:spLocks noGrp="1" noChangeArrowheads="1"/>
          </p:cNvSpPr>
          <p:nvPr>
            <p:ph idx="1"/>
          </p:nvPr>
        </p:nvSpPr>
        <p:spPr>
          <a:xfrm>
            <a:off x="838200" y="1752600"/>
            <a:ext cx="7772400" cy="4616450"/>
          </a:xfrm>
        </p:spPr>
        <p:txBody>
          <a:bodyPr/>
          <a:lstStyle/>
          <a:p>
            <a:pPr eaLnBrk="1" hangingPunct="1">
              <a:lnSpc>
                <a:spcPct val="90000"/>
              </a:lnSpc>
            </a:pPr>
            <a:r>
              <a:rPr lang="en-US" sz="2800" smtClean="0"/>
              <a:t>Confirms historical accuracy of the Bible</a:t>
            </a:r>
          </a:p>
          <a:p>
            <a:pPr lvl="1" eaLnBrk="1" hangingPunct="1">
              <a:lnSpc>
                <a:spcPct val="90000"/>
              </a:lnSpc>
            </a:pPr>
            <a:r>
              <a:rPr lang="en-US" sz="2400" smtClean="0"/>
              <a:t>Ancient sites, civilizations, characters</a:t>
            </a:r>
          </a:p>
          <a:p>
            <a:pPr eaLnBrk="1" hangingPunct="1">
              <a:lnSpc>
                <a:spcPct val="90000"/>
              </a:lnSpc>
            </a:pPr>
            <a:r>
              <a:rPr lang="en-US" sz="2800" smtClean="0"/>
              <a:t>Improves our understanding of the Bible</a:t>
            </a:r>
          </a:p>
          <a:p>
            <a:pPr lvl="1" eaLnBrk="1" hangingPunct="1">
              <a:lnSpc>
                <a:spcPct val="90000"/>
              </a:lnSpc>
            </a:pPr>
            <a:r>
              <a:rPr lang="en-US" sz="2400" smtClean="0"/>
              <a:t>Nuances and use of biblical words</a:t>
            </a:r>
          </a:p>
          <a:p>
            <a:pPr eaLnBrk="1" hangingPunct="1">
              <a:lnSpc>
                <a:spcPct val="90000"/>
              </a:lnSpc>
            </a:pPr>
            <a:r>
              <a:rPr lang="en-US" sz="2800" smtClean="0"/>
              <a:t>Illustrates/explains Bible passages</a:t>
            </a:r>
          </a:p>
          <a:p>
            <a:pPr lvl="1" eaLnBrk="1" hangingPunct="1">
              <a:lnSpc>
                <a:spcPct val="90000"/>
              </a:lnSpc>
            </a:pPr>
            <a:r>
              <a:rPr lang="en-US" sz="2400" smtClean="0"/>
              <a:t>Events, time, culture, society, politics</a:t>
            </a:r>
          </a:p>
          <a:p>
            <a:pPr eaLnBrk="1" hangingPunct="1">
              <a:lnSpc>
                <a:spcPct val="90000"/>
              </a:lnSpc>
            </a:pPr>
            <a:r>
              <a:rPr lang="en-US" sz="2800" smtClean="0"/>
              <a:t>1000’s of archives discovered, but</a:t>
            </a:r>
          </a:p>
          <a:p>
            <a:pPr lvl="1" eaLnBrk="1" hangingPunct="1">
              <a:lnSpc>
                <a:spcPct val="90000"/>
              </a:lnSpc>
            </a:pPr>
            <a:r>
              <a:rPr lang="en-US" sz="2400" smtClean="0"/>
              <a:t>Alexandria Library (1M+ MS) lost in 7</a:t>
            </a:r>
            <a:r>
              <a:rPr lang="en-US" sz="2400" baseline="30000" smtClean="0"/>
              <a:t>th</a:t>
            </a:r>
            <a:r>
              <a:rPr lang="en-US" sz="2400" smtClean="0"/>
              <a:t> century fire</a:t>
            </a:r>
          </a:p>
          <a:p>
            <a:pPr eaLnBrk="1" hangingPunct="1">
              <a:lnSpc>
                <a:spcPct val="90000"/>
              </a:lnSpc>
            </a:pPr>
            <a:r>
              <a:rPr lang="en-US" sz="2800" smtClean="0"/>
              <a:t>Many archaeological sites yet to be excavated</a:t>
            </a:r>
          </a:p>
          <a:p>
            <a:pPr lvl="1" eaLnBrk="1" hangingPunct="1">
              <a:lnSpc>
                <a:spcPct val="90000"/>
              </a:lnSpc>
            </a:pPr>
            <a:r>
              <a:rPr lang="en-US" sz="2400" smtClean="0"/>
              <a:t>Our knowledge is still limited</a:t>
            </a:r>
          </a:p>
        </p:txBody>
      </p:sp>
      <p:sp>
        <p:nvSpPr>
          <p:cNvPr id="9220" name="Rectangle 1026"/>
          <p:cNvSpPr>
            <a:spLocks noGrp="1" noChangeArrowheads="1"/>
          </p:cNvSpPr>
          <p:nvPr>
            <p:ph type="title"/>
          </p:nvPr>
        </p:nvSpPr>
        <p:spPr>
          <a:xfrm>
            <a:off x="457200" y="838200"/>
            <a:ext cx="7543800" cy="914400"/>
          </a:xfrm>
        </p:spPr>
        <p:txBody>
          <a:bodyPr/>
          <a:lstStyle/>
          <a:p>
            <a:pPr eaLnBrk="1" hangingPunct="1"/>
            <a:r>
              <a:rPr lang="en-US" dirty="0" smtClean="0"/>
              <a:t>The Bible &amp; Archaeology</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Rectangle 3"/>
          <p:cNvSpPr>
            <a:spLocks noGrp="1" noChangeArrowheads="1"/>
          </p:cNvSpPr>
          <p:nvPr>
            <p:ph type="body" idx="1"/>
          </p:nvPr>
        </p:nvSpPr>
        <p:spPr>
          <a:xfrm>
            <a:off x="609600" y="990600"/>
            <a:ext cx="7391400" cy="4572000"/>
          </a:xfrm>
        </p:spPr>
        <p:txBody>
          <a:bodyPr/>
          <a:lstStyle/>
          <a:p>
            <a:r>
              <a:rPr lang="en-US" dirty="0" smtClean="0"/>
              <a:t>WHOEVER HEARD OF "POLITARCHS"?</a:t>
            </a:r>
          </a:p>
          <a:p>
            <a:r>
              <a:rPr lang="en-US" dirty="0" smtClean="0"/>
              <a:t>Ac 17:6 - CONCERNING THE TERM "RULERS OF THE CITY" (GREEK "POLITARCHS")... </a:t>
            </a:r>
          </a:p>
          <a:p>
            <a:r>
              <a:rPr lang="en-US" dirty="0" smtClean="0"/>
              <a:t>Since the term is not found in the classical literature of the Greeks it was assumed that Luke was wrong to refer to such an office. HOWEVER... some 19 inscriptions have now been found that make use of this title; five of these are in reference to Thessalonica! </a:t>
            </a:r>
            <a:endParaRPr lang="en-US" dirty="0"/>
          </a:p>
        </p:txBody>
      </p:sp>
      <p:sp>
        <p:nvSpPr>
          <p:cNvPr id="129027" name="Rectangle 2"/>
          <p:cNvSpPr>
            <a:spLocks noGrp="1" noChangeArrowheads="1"/>
          </p:cNvSpPr>
          <p:nvPr>
            <p:ph type="title"/>
          </p:nvPr>
        </p:nvSpPr>
        <p:spPr>
          <a:xfrm>
            <a:off x="152400" y="152400"/>
            <a:ext cx="7543800" cy="914400"/>
          </a:xfrm>
        </p:spPr>
        <p:txBody>
          <a:bodyPr/>
          <a:lstStyle/>
          <a:p>
            <a:r>
              <a:rPr lang="en-US" dirty="0" smtClean="0"/>
              <a:t>Accuracy of Acts</a:t>
            </a: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7395446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609600" y="685801"/>
            <a:ext cx="7620000" cy="3657599"/>
          </a:xfrm>
        </p:spPr>
        <p:txBody>
          <a:bodyPr>
            <a:noAutofit/>
          </a:bodyPr>
          <a:lstStyle/>
          <a:p>
            <a:pPr marL="18288" indent="0">
              <a:buNone/>
            </a:pPr>
            <a:endParaRPr lang="en-US" sz="4800" dirty="0" smtClean="0"/>
          </a:p>
          <a:p>
            <a:pPr marL="18288" indent="0">
              <a:buNone/>
            </a:pPr>
            <a:r>
              <a:rPr lang="en-US" sz="4800" dirty="0" smtClean="0"/>
              <a:t>John </a:t>
            </a:r>
            <a:r>
              <a:rPr lang="en-US" sz="4800" dirty="0"/>
              <a:t>18:38</a:t>
            </a:r>
          </a:p>
          <a:p>
            <a:pPr marL="18288" indent="0">
              <a:buNone/>
            </a:pPr>
            <a:r>
              <a:rPr lang="en-US" sz="4800" dirty="0" smtClean="0"/>
              <a:t>Pilate said to him,</a:t>
            </a:r>
            <a:r>
              <a:rPr lang="en-US" sz="4800" dirty="0"/>
              <a:t> </a:t>
            </a:r>
            <a:r>
              <a:rPr lang="en-US" sz="4800" dirty="0" smtClean="0"/>
              <a:t>“What is truth?</a:t>
            </a:r>
            <a:r>
              <a:rPr lang="ja-JP" altLang="en-US" sz="4800" dirty="0" smtClean="0"/>
              <a:t>”</a:t>
            </a:r>
            <a:r>
              <a:rPr lang="en-US" sz="4800" dirty="0" smtClean="0"/>
              <a:t> After he had said this, he went back outside to the Jews and told them, </a:t>
            </a:r>
            <a:r>
              <a:rPr lang="ja-JP" altLang="en-US" sz="4800" dirty="0" smtClean="0"/>
              <a:t>“</a:t>
            </a:r>
            <a:r>
              <a:rPr lang="en-US" sz="4800" dirty="0" smtClean="0"/>
              <a:t>I find no guilt in him. </a:t>
            </a:r>
            <a:endParaRPr lang="en-US" sz="4800"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1146858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3000" y="0"/>
            <a:ext cx="6858000" cy="6858000"/>
          </a:xfrm>
          <a:prstGeom prst="rect">
            <a:avLst/>
          </a:prstGeom>
        </p:spPr>
      </p:pic>
      <p:sp>
        <p:nvSpPr>
          <p:cNvPr id="7" name="Footer Placeholder 6"/>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41548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Greek term translated here as ‘city officials’ is </a:t>
            </a:r>
            <a:r>
              <a:rPr lang="en-US" dirty="0" err="1"/>
              <a:t>politarchs</a:t>
            </a:r>
            <a:r>
              <a:rPr lang="en-US" dirty="0"/>
              <a:t>. Since the term doesn’t appear in classical literature, “Critics of the New Testament asserted for many years that Luke was mistaken in his use of the term ‘</a:t>
            </a:r>
            <a:r>
              <a:rPr lang="en-US" dirty="0" err="1"/>
              <a:t>politarchs</a:t>
            </a:r>
            <a:r>
              <a:rPr lang="en-US" dirty="0"/>
              <a:t>’ … for the officials of Thessalonica…”[13] However, an inscription using this term was found on a first-century AD arch torn down in 1867. As T.C. Mitchell describes it:</a:t>
            </a:r>
          </a:p>
        </p:txBody>
      </p:sp>
      <p:pic>
        <p:nvPicPr>
          <p:cNvPr id="7" name="Picture 6"/>
          <p:cNvPicPr>
            <a:picLocks noChangeAspect="1"/>
          </p:cNvPicPr>
          <p:nvPr/>
        </p:nvPicPr>
        <p:blipFill>
          <a:blip r:embed="rId2"/>
          <a:stretch>
            <a:fillRect/>
          </a:stretch>
        </p:blipFill>
        <p:spPr>
          <a:xfrm>
            <a:off x="1219200" y="4172718"/>
            <a:ext cx="5867400" cy="2685282"/>
          </a:xfrm>
          <a:prstGeom prst="rect">
            <a:avLst/>
          </a:prstGeom>
        </p:spPr>
      </p:pic>
      <p:sp>
        <p:nvSpPr>
          <p:cNvPr id="3" name="Footer Placeholder 2"/>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41936377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3"/>
          <p:cNvSpPr>
            <a:spLocks noGrp="1" noChangeArrowheads="1"/>
          </p:cNvSpPr>
          <p:nvPr>
            <p:ph idx="1"/>
          </p:nvPr>
        </p:nvSpPr>
        <p:spPr>
          <a:xfrm>
            <a:off x="609600" y="1676400"/>
            <a:ext cx="5257800" cy="4800600"/>
          </a:xfrm>
        </p:spPr>
        <p:txBody>
          <a:bodyPr/>
          <a:lstStyle/>
          <a:p>
            <a:pPr eaLnBrk="1" hangingPunct="1">
              <a:lnSpc>
                <a:spcPct val="90000"/>
              </a:lnSpc>
              <a:buFont typeface="Wingdings" pitchFamily="2" charset="2"/>
              <a:buNone/>
            </a:pPr>
            <a:r>
              <a:rPr lang="en-US" sz="2800" dirty="0" smtClean="0">
                <a:latin typeface="Tms Rmn" charset="0"/>
                <a:cs typeface="Times New Roman" pitchFamily="18" charset="0"/>
              </a:rPr>
              <a:t>     </a:t>
            </a:r>
            <a:r>
              <a:rPr lang="en-US" sz="2400" dirty="0" smtClean="0">
                <a:latin typeface="Tms Rmn" charset="0"/>
                <a:cs typeface="Times New Roman" pitchFamily="18" charset="0"/>
              </a:rPr>
              <a:t>In 1947 a Bedouin shepherd boy, searching for a lost goat, threw a stone into a cave opening in Qumran by the Dead Sea and heard the sound of shattering pottery.  His inquisitiveness lead him to investigate and discover the first of what was to become known as the Dead Sea Scrolls.  The world found out about them about one year later in 1948.  The impact of this find on verifying the reliability of our Holy Scriptures cannot be overemphasized.</a:t>
            </a:r>
          </a:p>
        </p:txBody>
      </p:sp>
      <p:sp>
        <p:nvSpPr>
          <p:cNvPr id="10244" name="Rectangle 2"/>
          <p:cNvSpPr>
            <a:spLocks noGrp="1" noChangeArrowheads="1"/>
          </p:cNvSpPr>
          <p:nvPr>
            <p:ph type="title"/>
          </p:nvPr>
        </p:nvSpPr>
        <p:spPr>
          <a:xfrm>
            <a:off x="609600" y="609600"/>
            <a:ext cx="7543800" cy="914400"/>
          </a:xfrm>
        </p:spPr>
        <p:txBody>
          <a:bodyPr/>
          <a:lstStyle/>
          <a:p>
            <a:pPr eaLnBrk="1" hangingPunct="1"/>
            <a:r>
              <a:rPr lang="en-US" dirty="0" smtClean="0"/>
              <a:t>The Dead Sea Scrolls</a:t>
            </a:r>
          </a:p>
        </p:txBody>
      </p:sp>
      <p:pic>
        <p:nvPicPr>
          <p:cNvPr id="10246" name="Picture 4" descr="C:\HEINZ\bibstudy\creation\croatia\icons\dsscave1.jpg"/>
          <p:cNvPicPr>
            <a:picLocks noChangeAspect="1" noChangeArrowheads="1"/>
          </p:cNvPicPr>
          <p:nvPr/>
        </p:nvPicPr>
        <p:blipFill>
          <a:blip r:embed="rId3" cstate="print"/>
          <a:srcRect/>
          <a:stretch>
            <a:fillRect/>
          </a:stretch>
        </p:blipFill>
        <p:spPr bwMode="auto">
          <a:xfrm>
            <a:off x="5943600" y="2057400"/>
            <a:ext cx="2819400" cy="4038600"/>
          </a:xfrm>
          <a:prstGeom prst="rect">
            <a:avLst/>
          </a:prstGeom>
          <a:noFill/>
          <a:ln w="9525">
            <a:noFill/>
            <a:miter lim="800000"/>
            <a:headEnd/>
            <a:tailEnd/>
          </a:ln>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050"/>
          <p:cNvSpPr>
            <a:spLocks noGrp="1" noChangeArrowheads="1"/>
          </p:cNvSpPr>
          <p:nvPr>
            <p:ph type="title"/>
          </p:nvPr>
        </p:nvSpPr>
        <p:spPr>
          <a:xfrm>
            <a:off x="533400" y="457200"/>
            <a:ext cx="7543800" cy="914400"/>
          </a:xfrm>
        </p:spPr>
        <p:txBody>
          <a:bodyPr/>
          <a:lstStyle/>
          <a:p>
            <a:pPr eaLnBrk="1" hangingPunct="1"/>
            <a:r>
              <a:rPr lang="en-US" dirty="0" smtClean="0"/>
              <a:t>Where Is The Dead Sea?</a:t>
            </a:r>
          </a:p>
        </p:txBody>
      </p:sp>
      <p:pic>
        <p:nvPicPr>
          <p:cNvPr id="11269" name="Picture 205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1524000"/>
            <a:ext cx="4514850" cy="5000625"/>
          </a:xfrm>
          <a:prstGeom prst="rect">
            <a:avLst/>
          </a:prstGeom>
          <a:noFill/>
          <a:ln w="9525">
            <a:noFill/>
            <a:miter lim="800000"/>
            <a:headEnd/>
            <a:tailEnd/>
          </a:ln>
        </p:spPr>
      </p:pic>
      <p:pic>
        <p:nvPicPr>
          <p:cNvPr id="11270" name="Picture 2052"/>
          <p:cNvPicPr>
            <a:picLocks noChangeAspect="1" noChangeArrowheads="1"/>
          </p:cNvPicPr>
          <p:nvPr/>
        </p:nvPicPr>
        <p:blipFill>
          <a:blip r:embed="rId4" cstate="print"/>
          <a:srcRect/>
          <a:stretch>
            <a:fillRect/>
          </a:stretch>
        </p:blipFill>
        <p:spPr bwMode="auto">
          <a:xfrm>
            <a:off x="6019800" y="4724400"/>
            <a:ext cx="2857500" cy="1838325"/>
          </a:xfrm>
          <a:prstGeom prst="rect">
            <a:avLst/>
          </a:prstGeom>
          <a:noFill/>
          <a:ln w="9525">
            <a:noFill/>
            <a:miter lim="800000"/>
            <a:headEnd/>
            <a:tailEnd/>
          </a:ln>
        </p:spPr>
      </p:pic>
      <p:pic>
        <p:nvPicPr>
          <p:cNvPr id="11271" name="Picture 205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72200" y="1600200"/>
            <a:ext cx="2409825" cy="2971800"/>
          </a:xfrm>
          <a:prstGeom prst="rect">
            <a:avLst/>
          </a:prstGeom>
          <a:noFill/>
          <a:ln w="9525">
            <a:noFill/>
            <a:miter lim="800000"/>
            <a:headEnd/>
            <a:tailEnd/>
          </a:ln>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3"/>
          <p:cNvSpPr>
            <a:spLocks noGrp="1" noChangeArrowheads="1"/>
          </p:cNvSpPr>
          <p:nvPr>
            <p:ph idx="1"/>
          </p:nvPr>
        </p:nvSpPr>
        <p:spPr>
          <a:xfrm>
            <a:off x="762000" y="3352800"/>
            <a:ext cx="8001000" cy="3276600"/>
          </a:xfrm>
        </p:spPr>
        <p:txBody>
          <a:bodyPr>
            <a:normAutofit lnSpcReduction="10000"/>
          </a:bodyPr>
          <a:lstStyle/>
          <a:p>
            <a:pPr eaLnBrk="1" hangingPunct="1">
              <a:lnSpc>
                <a:spcPct val="90000"/>
              </a:lnSpc>
            </a:pPr>
            <a:r>
              <a:rPr lang="en-US" sz="2400" dirty="0" smtClean="0">
                <a:latin typeface="Tms Rmn" charset="0"/>
                <a:cs typeface="Times New Roman" pitchFamily="18" charset="0"/>
              </a:rPr>
              <a:t>40,000 scroll fragments were found in jars in eleven different caves</a:t>
            </a:r>
            <a:endParaRPr lang="en-US" sz="2400" dirty="0" smtClean="0"/>
          </a:p>
          <a:p>
            <a:pPr eaLnBrk="1" hangingPunct="1">
              <a:lnSpc>
                <a:spcPct val="90000"/>
              </a:lnSpc>
            </a:pPr>
            <a:r>
              <a:rPr lang="en-US" sz="2400" dirty="0" smtClean="0">
                <a:latin typeface="Tms Rmn" charset="0"/>
                <a:cs typeface="Times New Roman" pitchFamily="18" charset="0"/>
              </a:rPr>
              <a:t>35,000 scroll fragments from 400 manuscripts were found in Cave #4</a:t>
            </a:r>
          </a:p>
          <a:p>
            <a:pPr eaLnBrk="1" hangingPunct="1">
              <a:lnSpc>
                <a:spcPct val="90000"/>
              </a:lnSpc>
            </a:pPr>
            <a:r>
              <a:rPr lang="en-US" sz="2400" dirty="0" smtClean="0">
                <a:latin typeface="Tms Rmn" charset="0"/>
                <a:cs typeface="Times New Roman" pitchFamily="18" charset="0"/>
              </a:rPr>
              <a:t>All scrolls were produced prior to 67-73 AD (time of first Jewish-Roman war)</a:t>
            </a:r>
          </a:p>
          <a:p>
            <a:pPr eaLnBrk="1" hangingPunct="1">
              <a:lnSpc>
                <a:spcPct val="90000"/>
              </a:lnSpc>
            </a:pPr>
            <a:r>
              <a:rPr lang="en-US" sz="2400" dirty="0" smtClean="0">
                <a:latin typeface="Tms Rmn" charset="0"/>
                <a:cs typeface="Times New Roman" pitchFamily="18" charset="0"/>
              </a:rPr>
              <a:t>Literary remains of a Community that lived at Qumran from ~135 BC to ~67 AD</a:t>
            </a:r>
          </a:p>
          <a:p>
            <a:pPr eaLnBrk="1" hangingPunct="1">
              <a:lnSpc>
                <a:spcPct val="90000"/>
              </a:lnSpc>
            </a:pPr>
            <a:r>
              <a:rPr lang="en-US" sz="2400" dirty="0" smtClean="0">
                <a:latin typeface="Tms Rmn" charset="0"/>
                <a:cs typeface="Times New Roman" pitchFamily="18" charset="0"/>
              </a:rPr>
              <a:t>Scrolls contain samples of all OT books except Esther</a:t>
            </a:r>
            <a:endParaRPr lang="en-US" sz="2400" dirty="0" smtClean="0"/>
          </a:p>
        </p:txBody>
      </p:sp>
      <p:sp>
        <p:nvSpPr>
          <p:cNvPr id="12292" name="Rectangle 2"/>
          <p:cNvSpPr>
            <a:spLocks noGrp="1" noChangeArrowheads="1"/>
          </p:cNvSpPr>
          <p:nvPr>
            <p:ph type="title"/>
          </p:nvPr>
        </p:nvSpPr>
        <p:spPr>
          <a:xfrm>
            <a:off x="762000" y="609600"/>
            <a:ext cx="7620000" cy="685800"/>
          </a:xfrm>
        </p:spPr>
        <p:txBody>
          <a:bodyPr/>
          <a:lstStyle/>
          <a:p>
            <a:pPr eaLnBrk="1" hangingPunct="1"/>
            <a:r>
              <a:rPr lang="en-US" dirty="0" smtClean="0"/>
              <a:t>Dead Sea Scroll Facts</a:t>
            </a:r>
          </a:p>
        </p:txBody>
      </p:sp>
      <p:pic>
        <p:nvPicPr>
          <p:cNvPr id="12294" name="Picture 4" descr="C:\HEINZ\bibstudy\creation\croatia\icons\dsscave4.jpg"/>
          <p:cNvPicPr>
            <a:picLocks noChangeAspect="1" noChangeArrowheads="1"/>
          </p:cNvPicPr>
          <p:nvPr/>
        </p:nvPicPr>
        <p:blipFill>
          <a:blip r:embed="rId3" cstate="print"/>
          <a:srcRect/>
          <a:stretch>
            <a:fillRect/>
          </a:stretch>
        </p:blipFill>
        <p:spPr bwMode="auto">
          <a:xfrm>
            <a:off x="3048000" y="1600200"/>
            <a:ext cx="3429000" cy="1746250"/>
          </a:xfrm>
          <a:prstGeom prst="rect">
            <a:avLst/>
          </a:prstGeom>
          <a:noFill/>
          <a:ln w="9525">
            <a:noFill/>
            <a:miter lim="800000"/>
            <a:headEnd/>
            <a:tailEnd/>
          </a:ln>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3"/>
          <p:cNvSpPr>
            <a:spLocks noGrp="1" noChangeArrowheads="1"/>
          </p:cNvSpPr>
          <p:nvPr>
            <p:ph idx="1"/>
          </p:nvPr>
        </p:nvSpPr>
        <p:spPr>
          <a:xfrm>
            <a:off x="1066800" y="1752600"/>
            <a:ext cx="7620000" cy="2479675"/>
          </a:xfrm>
        </p:spPr>
        <p:txBody>
          <a:bodyPr/>
          <a:lstStyle/>
          <a:p>
            <a:pPr eaLnBrk="1" hangingPunct="1"/>
            <a:r>
              <a:rPr lang="en-US" sz="2400" dirty="0" smtClean="0">
                <a:latin typeface="Tms Rmn" charset="0"/>
                <a:cs typeface="Times New Roman" pitchFamily="18" charset="0"/>
              </a:rPr>
              <a:t>Complete scroll of Isaiah (dated about 125 B.C.) was found in Cave #1</a:t>
            </a:r>
          </a:p>
          <a:p>
            <a:pPr eaLnBrk="1" hangingPunct="1"/>
            <a:r>
              <a:rPr lang="en-US" sz="2400" dirty="0" smtClean="0">
                <a:latin typeface="Tms Rmn" charset="0"/>
                <a:cs typeface="Times New Roman" pitchFamily="18" charset="0"/>
              </a:rPr>
              <a:t>No NT book scrolls found (too early)</a:t>
            </a:r>
          </a:p>
          <a:p>
            <a:pPr eaLnBrk="1" hangingPunct="1"/>
            <a:r>
              <a:rPr lang="en-US" sz="2400" dirty="0" smtClean="0">
                <a:latin typeface="Tms Rmn" charset="0"/>
                <a:cs typeface="Times New Roman" pitchFamily="18" charset="0"/>
              </a:rPr>
              <a:t>Large number of Jewish non-canonical writings</a:t>
            </a:r>
          </a:p>
          <a:p>
            <a:pPr eaLnBrk="1" hangingPunct="1"/>
            <a:r>
              <a:rPr lang="en-US" sz="2400" dirty="0" smtClean="0">
                <a:latin typeface="Tms Rmn" charset="0"/>
                <a:cs typeface="Times New Roman" pitchFamily="18" charset="0"/>
              </a:rPr>
              <a:t>Largest scroll, the Temple Scroll, was 27 feet long</a:t>
            </a:r>
          </a:p>
          <a:p>
            <a:pPr eaLnBrk="1" hangingPunct="1"/>
            <a:endParaRPr lang="en-US" sz="2400" dirty="0" smtClean="0"/>
          </a:p>
        </p:txBody>
      </p:sp>
      <p:sp>
        <p:nvSpPr>
          <p:cNvPr id="13316" name="Rectangle 2"/>
          <p:cNvSpPr>
            <a:spLocks noGrp="1" noChangeArrowheads="1"/>
          </p:cNvSpPr>
          <p:nvPr>
            <p:ph type="title"/>
          </p:nvPr>
        </p:nvSpPr>
        <p:spPr>
          <a:xfrm>
            <a:off x="152400" y="381000"/>
            <a:ext cx="7543800" cy="914400"/>
          </a:xfrm>
        </p:spPr>
        <p:txBody>
          <a:bodyPr/>
          <a:lstStyle/>
          <a:p>
            <a:pPr eaLnBrk="1" hangingPunct="1"/>
            <a:r>
              <a:rPr lang="en-US" dirty="0" smtClean="0"/>
              <a:t>Dead Sea Scroll Facts </a:t>
            </a:r>
          </a:p>
        </p:txBody>
      </p:sp>
      <p:sp>
        <p:nvSpPr>
          <p:cNvPr id="13318" name="Text Box 4"/>
          <p:cNvSpPr txBox="1">
            <a:spLocks noChangeArrowheads="1"/>
          </p:cNvSpPr>
          <p:nvPr/>
        </p:nvSpPr>
        <p:spPr bwMode="auto">
          <a:xfrm>
            <a:off x="5029200" y="5334000"/>
            <a:ext cx="3657600" cy="1311275"/>
          </a:xfrm>
          <a:prstGeom prst="rect">
            <a:avLst/>
          </a:prstGeom>
          <a:solidFill>
            <a:schemeClr val="accent1"/>
          </a:solidFill>
          <a:ln w="9525">
            <a:noFill/>
            <a:miter lim="800000"/>
            <a:headEnd/>
            <a:tailEnd/>
          </a:ln>
        </p:spPr>
        <p:txBody>
          <a:bodyPr>
            <a:spAutoFit/>
          </a:bodyPr>
          <a:lstStyle/>
          <a:p>
            <a:r>
              <a:rPr lang="en-US" sz="2000" dirty="0">
                <a:latin typeface="Tms Rmn" charset="0"/>
                <a:cs typeface="Times New Roman" pitchFamily="18" charset="0"/>
              </a:rPr>
              <a:t>William F. Albright, the dean of American archaeology, called it “the greatest manuscript discovery of modern times.”</a:t>
            </a:r>
            <a:r>
              <a:rPr lang="en-US" sz="2000" dirty="0"/>
              <a:t> </a:t>
            </a:r>
          </a:p>
        </p:txBody>
      </p:sp>
      <p:pic>
        <p:nvPicPr>
          <p:cNvPr id="13319" name="Picture 5" descr="C:\HEINZ\bibstudy\creation\croatia\icons\dsscroll1.bmp"/>
          <p:cNvPicPr>
            <a:picLocks noChangeAspect="1" noChangeArrowheads="1"/>
          </p:cNvPicPr>
          <p:nvPr/>
        </p:nvPicPr>
        <p:blipFill>
          <a:blip r:embed="rId3" cstate="print"/>
          <a:srcRect/>
          <a:stretch>
            <a:fillRect/>
          </a:stretch>
        </p:blipFill>
        <p:spPr bwMode="auto">
          <a:xfrm>
            <a:off x="685800" y="4343400"/>
            <a:ext cx="4000500" cy="2354263"/>
          </a:xfrm>
          <a:prstGeom prst="rect">
            <a:avLst/>
          </a:prstGeom>
          <a:noFill/>
          <a:ln w="9525">
            <a:noFill/>
            <a:miter lim="800000"/>
            <a:headEnd/>
            <a:tailEnd/>
          </a:ln>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3"/>
          <p:cNvSpPr>
            <a:spLocks noGrp="1" noChangeArrowheads="1"/>
          </p:cNvSpPr>
          <p:nvPr>
            <p:ph idx="1"/>
          </p:nvPr>
        </p:nvSpPr>
        <p:spPr>
          <a:xfrm>
            <a:off x="609600" y="1447800"/>
            <a:ext cx="7696200" cy="3962400"/>
          </a:xfrm>
        </p:spPr>
        <p:txBody>
          <a:bodyPr>
            <a:normAutofit fontScale="92500" lnSpcReduction="10000"/>
          </a:bodyPr>
          <a:lstStyle/>
          <a:p>
            <a:pPr eaLnBrk="1" hangingPunct="1"/>
            <a:r>
              <a:rPr lang="en-US" sz="2400" dirty="0" smtClean="0">
                <a:latin typeface="Tms Rmn" charset="0"/>
                <a:cs typeface="Times New Roman" pitchFamily="18" charset="0"/>
              </a:rPr>
              <a:t>Extant copies of books that are more than 1000 years older than the extant copies previously known to exist</a:t>
            </a:r>
          </a:p>
          <a:p>
            <a:pPr eaLnBrk="1" hangingPunct="1"/>
            <a:r>
              <a:rPr lang="en-US" sz="2400" dirty="0" smtClean="0">
                <a:latin typeface="Tms Rmn" charset="0"/>
                <a:cs typeface="Times New Roman" pitchFamily="18" charset="0"/>
              </a:rPr>
              <a:t>Significantly increased our knowledge of what happened to the Hebrew text from 1000-800 BC, from which time we trace our present Hebrew Bible</a:t>
            </a:r>
          </a:p>
          <a:p>
            <a:pPr eaLnBrk="1" hangingPunct="1"/>
            <a:r>
              <a:rPr lang="en-US" sz="2400" dirty="0" smtClean="0">
                <a:latin typeface="Tms Rmn" charset="0"/>
                <a:cs typeface="Times New Roman" pitchFamily="18" charset="0"/>
              </a:rPr>
              <a:t>Hebrew text has undergone much less change than previously thought</a:t>
            </a:r>
          </a:p>
          <a:p>
            <a:pPr eaLnBrk="1" hangingPunct="1"/>
            <a:r>
              <a:rPr lang="en-US" sz="2400" dirty="0" smtClean="0">
                <a:latin typeface="Tms Rmn" charset="0"/>
                <a:cs typeface="Times New Roman" pitchFamily="18" charset="0"/>
              </a:rPr>
              <a:t>Hebrew Bible text is treated with greater respect by scholars today than it has been for a long time</a:t>
            </a:r>
          </a:p>
          <a:p>
            <a:pPr eaLnBrk="1" hangingPunct="1"/>
            <a:r>
              <a:rPr lang="en-US" sz="2400" dirty="0" smtClean="0">
                <a:latin typeface="Tms Rmn" charset="0"/>
                <a:cs typeface="Times New Roman" pitchFamily="18" charset="0"/>
              </a:rPr>
              <a:t>Brought to light much knowledge about the Jewish sect of the Essenes</a:t>
            </a:r>
            <a:endParaRPr lang="en-US" sz="2800" dirty="0" smtClean="0"/>
          </a:p>
        </p:txBody>
      </p:sp>
      <p:sp>
        <p:nvSpPr>
          <p:cNvPr id="14340" name="Rectangle 2"/>
          <p:cNvSpPr>
            <a:spLocks noGrp="1" noChangeArrowheads="1"/>
          </p:cNvSpPr>
          <p:nvPr>
            <p:ph type="title"/>
          </p:nvPr>
        </p:nvSpPr>
        <p:spPr>
          <a:xfrm>
            <a:off x="24655" y="304800"/>
            <a:ext cx="7543800" cy="914400"/>
          </a:xfrm>
        </p:spPr>
        <p:txBody>
          <a:bodyPr/>
          <a:lstStyle/>
          <a:p>
            <a:pPr eaLnBrk="1" hangingPunct="1"/>
            <a:r>
              <a:rPr lang="en-US" dirty="0" smtClean="0"/>
              <a:t>Results of Dead Sea Finds</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04800" y="228600"/>
            <a:ext cx="7543800" cy="914400"/>
          </a:xfrm>
        </p:spPr>
        <p:txBody>
          <a:bodyPr/>
          <a:lstStyle/>
          <a:p>
            <a:pPr algn="ctr"/>
            <a:r>
              <a:rPr lang="en-US" dirty="0"/>
              <a:t>The Book of Isaiah</a:t>
            </a:r>
          </a:p>
        </p:txBody>
      </p:sp>
      <p:pic>
        <p:nvPicPr>
          <p:cNvPr id="62468" name="isaiahscrollmovie.avi">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642474" y="1447800"/>
            <a:ext cx="6282326" cy="476831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 Box 6"/>
          <p:cNvSpPr txBox="1">
            <a:spLocks noChangeArrowheads="1"/>
          </p:cNvSpPr>
          <p:nvPr/>
        </p:nvSpPr>
        <p:spPr bwMode="auto">
          <a:xfrm>
            <a:off x="-228600" y="4876800"/>
            <a:ext cx="1905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b="1" dirty="0">
                <a:latin typeface="Arial" charset="0"/>
              </a:rPr>
              <a:t>Only INTACT Scroll Found</a:t>
            </a:r>
          </a:p>
        </p:txBody>
      </p:sp>
      <p:sp>
        <p:nvSpPr>
          <p:cNvPr id="62473" name="Text Box 9"/>
          <p:cNvSpPr txBox="1">
            <a:spLocks noChangeArrowheads="1"/>
          </p:cNvSpPr>
          <p:nvPr/>
        </p:nvSpPr>
        <p:spPr bwMode="auto">
          <a:xfrm>
            <a:off x="4267200" y="61722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atin typeface="Arial Narrow" charset="0"/>
              </a:rPr>
              <a:t>ALL 66 Chapters</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747755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467" fill="hold"/>
                                        <p:tgtEl>
                                          <p:spTgt spid="6246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2468"/>
                </p:tgtEl>
              </p:cMediaNode>
            </p:video>
            <p:seq concurrent="1" nextAc="seek">
              <p:cTn id="8" restart="whenNotActive" fill="hold" evtFilter="cancelBubble" nodeType="interactiveSeq">
                <p:stCondLst>
                  <p:cond evt="onClick" delay="0">
                    <p:tgtEl>
                      <p:spTgt spid="6246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2468"/>
                                        </p:tgtEl>
                                      </p:cBhvr>
                                    </p:cmd>
                                  </p:childTnLst>
                                </p:cTn>
                              </p:par>
                            </p:childTnLst>
                          </p:cTn>
                        </p:par>
                      </p:childTnLst>
                    </p:cTn>
                  </p:par>
                </p:childTnLst>
              </p:cTn>
              <p:nextCondLst>
                <p:cond evt="onClick" delay="0">
                  <p:tgtEl>
                    <p:spTgt spid="62468"/>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04800" y="1219200"/>
            <a:ext cx="7543800" cy="914400"/>
          </a:xfrm>
        </p:spPr>
        <p:txBody>
          <a:bodyPr/>
          <a:lstStyle/>
          <a:p>
            <a:r>
              <a:rPr lang="en-US" sz="4800" u="none" dirty="0"/>
              <a:t>Isaiah </a:t>
            </a:r>
            <a:r>
              <a:rPr lang="en-US" sz="4800" u="none" dirty="0" smtClean="0"/>
              <a:t>Scroll</a:t>
            </a:r>
            <a:r>
              <a:rPr lang="en-US" sz="4800" dirty="0" smtClean="0">
                <a:latin typeface="Arial"/>
              </a:rPr>
              <a:t>’</a:t>
            </a:r>
            <a:r>
              <a:rPr lang="en-US" sz="4800" u="none" dirty="0" smtClean="0"/>
              <a:t>s</a:t>
            </a:r>
            <a:r>
              <a:rPr lang="en-US" sz="4800" dirty="0"/>
              <a:t/>
            </a:r>
            <a:br>
              <a:rPr lang="en-US" sz="4800" dirty="0"/>
            </a:br>
            <a:r>
              <a:rPr lang="en-US" sz="4800" dirty="0"/>
              <a:t>          SIGNIFICANCE</a:t>
            </a:r>
          </a:p>
        </p:txBody>
      </p:sp>
      <p:sp>
        <p:nvSpPr>
          <p:cNvPr id="67587" name="Rectangle 3"/>
          <p:cNvSpPr>
            <a:spLocks noGrp="1" noChangeArrowheads="1"/>
          </p:cNvSpPr>
          <p:nvPr>
            <p:ph type="body" idx="1"/>
          </p:nvPr>
        </p:nvSpPr>
        <p:spPr>
          <a:xfrm>
            <a:off x="838200" y="2286000"/>
            <a:ext cx="6858000" cy="3657599"/>
          </a:xfrm>
        </p:spPr>
        <p:txBody>
          <a:bodyPr>
            <a:normAutofit fontScale="77500" lnSpcReduction="20000"/>
          </a:bodyPr>
          <a:lstStyle/>
          <a:p>
            <a:pPr>
              <a:lnSpc>
                <a:spcPct val="90000"/>
              </a:lnSpc>
            </a:pPr>
            <a:r>
              <a:rPr lang="en-US" dirty="0"/>
              <a:t>OLDEST complete copy of any known biblical book</a:t>
            </a:r>
            <a:br>
              <a:rPr lang="en-US" dirty="0"/>
            </a:br>
            <a:r>
              <a:rPr lang="en-US" dirty="0"/>
              <a:t>                          </a:t>
            </a:r>
            <a:r>
              <a:rPr lang="en-US" sz="3200" dirty="0"/>
              <a:t>335-100 BC</a:t>
            </a:r>
          </a:p>
          <a:p>
            <a:pPr>
              <a:lnSpc>
                <a:spcPct val="90000"/>
              </a:lnSpc>
            </a:pPr>
            <a:r>
              <a:rPr lang="en-US" dirty="0"/>
              <a:t>ONLY known copy of entire book of Hebrew Bible</a:t>
            </a:r>
            <a:br>
              <a:rPr lang="en-US" dirty="0"/>
            </a:br>
            <a:endParaRPr lang="en-US" sz="1400" dirty="0"/>
          </a:p>
          <a:p>
            <a:pPr>
              <a:lnSpc>
                <a:spcPct val="90000"/>
              </a:lnSpc>
            </a:pPr>
            <a:r>
              <a:rPr lang="en-US" dirty="0"/>
              <a:t>95% EXACT replica of what we study </a:t>
            </a:r>
            <a:r>
              <a:rPr lang="en-US" dirty="0" smtClean="0"/>
              <a:t>today</a:t>
            </a:r>
          </a:p>
          <a:p>
            <a:endParaRPr lang="en-US" dirty="0" smtClean="0"/>
          </a:p>
          <a:p>
            <a:r>
              <a:rPr lang="en-US" dirty="0" smtClean="0"/>
              <a:t>Of </a:t>
            </a:r>
            <a:r>
              <a:rPr lang="en-US" dirty="0"/>
              <a:t>the 166 Hebrew words in Isaiah 53, </a:t>
            </a:r>
            <a:r>
              <a:rPr lang="en-US" dirty="0" smtClean="0"/>
              <a:t>only seventeen </a:t>
            </a:r>
            <a:r>
              <a:rPr lang="en-US" dirty="0"/>
              <a:t>letters in Dead Sea Scroll </a:t>
            </a:r>
            <a:r>
              <a:rPr lang="en-US" dirty="0" smtClean="0"/>
              <a:t>1QIs</a:t>
            </a:r>
            <a:r>
              <a:rPr lang="en-US" baseline="30000" dirty="0" smtClean="0"/>
              <a:t>b</a:t>
            </a:r>
            <a:r>
              <a:rPr lang="en-US" dirty="0"/>
              <a:t> </a:t>
            </a:r>
            <a:r>
              <a:rPr lang="en-US" dirty="0" smtClean="0"/>
              <a:t>differ </a:t>
            </a:r>
            <a:r>
              <a:rPr lang="en-US" dirty="0"/>
              <a:t>from the Masoretic Text (</a:t>
            </a:r>
            <a:r>
              <a:rPr lang="en-US" dirty="0" err="1"/>
              <a:t>Geisler</a:t>
            </a:r>
            <a:r>
              <a:rPr lang="en-US" dirty="0"/>
              <a:t> </a:t>
            </a:r>
            <a:r>
              <a:rPr lang="en-US" dirty="0" smtClean="0"/>
              <a:t>and Nix</a:t>
            </a:r>
            <a:r>
              <a:rPr lang="en-US" dirty="0"/>
              <a:t>, 1986, p. 382).</a:t>
            </a:r>
          </a:p>
          <a:p>
            <a:pPr marL="18288" indent="0">
              <a:buNone/>
            </a:pPr>
            <a:endParaRPr lang="en-US" dirty="0"/>
          </a:p>
          <a:p>
            <a:pPr marL="18288" indent="0">
              <a:buNone/>
            </a:pPr>
            <a:r>
              <a:rPr lang="en-US" dirty="0"/>
              <a:t>	</a:t>
            </a:r>
            <a:r>
              <a:rPr lang="en-US" dirty="0" smtClean="0"/>
              <a:t>10 </a:t>
            </a:r>
            <a:r>
              <a:rPr lang="en-US" dirty="0"/>
              <a:t>letters = spelling differences</a:t>
            </a:r>
          </a:p>
          <a:p>
            <a:pPr marL="18288" indent="0">
              <a:buNone/>
            </a:pPr>
            <a:r>
              <a:rPr lang="en-US" dirty="0"/>
              <a:t>	</a:t>
            </a:r>
            <a:r>
              <a:rPr lang="en-US" dirty="0" smtClean="0"/>
              <a:t>4 </a:t>
            </a:r>
            <a:r>
              <a:rPr lang="en-US" dirty="0"/>
              <a:t>letters = stylistic changes</a:t>
            </a:r>
          </a:p>
          <a:p>
            <a:pPr marL="18288" indent="0">
              <a:buNone/>
            </a:pPr>
            <a:r>
              <a:rPr lang="en-US" dirty="0"/>
              <a:t>	</a:t>
            </a:r>
            <a:r>
              <a:rPr lang="en-US" dirty="0" smtClean="0"/>
              <a:t>3 </a:t>
            </a:r>
            <a:r>
              <a:rPr lang="en-US" dirty="0"/>
              <a:t>letters = added word for “light” (vs. 11)</a:t>
            </a:r>
          </a:p>
          <a:p>
            <a:pPr marL="18288" indent="0">
              <a:buNone/>
            </a:pPr>
            <a:r>
              <a:rPr lang="en-US" dirty="0"/>
              <a:t>______________________________________</a:t>
            </a:r>
          </a:p>
          <a:p>
            <a:pPr marL="18288" indent="0">
              <a:buNone/>
            </a:pPr>
            <a:r>
              <a:rPr lang="en-US" dirty="0" smtClean="0"/>
              <a:t>	17 </a:t>
            </a:r>
            <a:r>
              <a:rPr lang="en-US" dirty="0"/>
              <a:t>letters = no affect on biblical teaching</a:t>
            </a:r>
          </a:p>
          <a:p>
            <a:pPr>
              <a:lnSpc>
                <a:spcPct val="90000"/>
              </a:lnSpc>
            </a:pPr>
            <a:endParaRPr lang="en-US"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33373238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3"/>
          <p:cNvSpPr>
            <a:spLocks noGrp="1" noChangeArrowheads="1"/>
          </p:cNvSpPr>
          <p:nvPr>
            <p:ph idx="1"/>
          </p:nvPr>
        </p:nvSpPr>
        <p:spPr>
          <a:xfrm>
            <a:off x="685800" y="2209800"/>
            <a:ext cx="7162800" cy="3657599"/>
          </a:xfrm>
        </p:spPr>
        <p:txBody>
          <a:bodyPr>
            <a:normAutofit fontScale="92500" lnSpcReduction="10000"/>
          </a:bodyPr>
          <a:lstStyle/>
          <a:p>
            <a:pPr eaLnBrk="1" hangingPunct="1">
              <a:lnSpc>
                <a:spcPct val="90000"/>
              </a:lnSpc>
            </a:pPr>
            <a:r>
              <a:rPr lang="en-US" sz="2800" dirty="0" smtClean="0">
                <a:latin typeface="Tms Rmn" charset="0"/>
                <a:cs typeface="Times New Roman" pitchFamily="18" charset="0"/>
              </a:rPr>
              <a:t>There are no historical, geographical or scientific errors in the Bible</a:t>
            </a:r>
          </a:p>
          <a:p>
            <a:pPr eaLnBrk="1" hangingPunct="1">
              <a:lnSpc>
                <a:spcPct val="90000"/>
              </a:lnSpc>
            </a:pPr>
            <a:r>
              <a:rPr lang="en-US" sz="2800" dirty="0" smtClean="0">
                <a:latin typeface="Tms Rmn" charset="0"/>
                <a:cs typeface="Times New Roman" pitchFamily="18" charset="0"/>
              </a:rPr>
              <a:t>This can be verified by a number of different external means:</a:t>
            </a:r>
          </a:p>
          <a:p>
            <a:pPr lvl="1" eaLnBrk="1" hangingPunct="1">
              <a:lnSpc>
                <a:spcPct val="90000"/>
              </a:lnSpc>
            </a:pPr>
            <a:r>
              <a:rPr lang="en-US" sz="2400" dirty="0" smtClean="0">
                <a:latin typeface="Tms Rmn" charset="0"/>
                <a:cs typeface="Times New Roman" pitchFamily="18" charset="0"/>
              </a:rPr>
              <a:t> History, geography, archaeology and science</a:t>
            </a:r>
          </a:p>
          <a:p>
            <a:pPr eaLnBrk="1" hangingPunct="1">
              <a:lnSpc>
                <a:spcPct val="90000"/>
              </a:lnSpc>
            </a:pPr>
            <a:r>
              <a:rPr lang="en-US" sz="2800" dirty="0" smtClean="0">
                <a:latin typeface="Tms Rmn" charset="0"/>
                <a:cs typeface="Times New Roman" pitchFamily="18" charset="0"/>
              </a:rPr>
              <a:t>Extra-biblical writings by believers and non-believers alike have verified the accuracy of the Holy Scriptures</a:t>
            </a:r>
          </a:p>
          <a:p>
            <a:pPr eaLnBrk="1" hangingPunct="1">
              <a:lnSpc>
                <a:spcPct val="90000"/>
              </a:lnSpc>
            </a:pPr>
            <a:r>
              <a:rPr lang="en-US" sz="2800" dirty="0" smtClean="0">
                <a:latin typeface="Tms Rmn" charset="0"/>
                <a:cs typeface="Times New Roman" pitchFamily="18" charset="0"/>
              </a:rPr>
              <a:t>Archaeology has also verified the accuracy of transmission of the Holy Bible over the centuries</a:t>
            </a:r>
            <a:endParaRPr lang="en-US" sz="2800" dirty="0" smtClean="0"/>
          </a:p>
        </p:txBody>
      </p:sp>
      <p:sp>
        <p:nvSpPr>
          <p:cNvPr id="16388" name="Rectangle 2"/>
          <p:cNvSpPr>
            <a:spLocks noGrp="1" noChangeArrowheads="1"/>
          </p:cNvSpPr>
          <p:nvPr>
            <p:ph type="title"/>
          </p:nvPr>
        </p:nvSpPr>
        <p:spPr>
          <a:xfrm>
            <a:off x="228600" y="1143000"/>
            <a:ext cx="7543800" cy="914400"/>
          </a:xfrm>
        </p:spPr>
        <p:txBody>
          <a:bodyPr/>
          <a:lstStyle/>
          <a:p>
            <a:pPr eaLnBrk="1" hangingPunct="1"/>
            <a:r>
              <a:rPr lang="en-US" dirty="0" smtClean="0"/>
              <a:t>The Accuracy of The Scriptures</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5" name="Content Placeholder 5"/>
          <p:cNvSpPr>
            <a:spLocks noGrp="1"/>
          </p:cNvSpPr>
          <p:nvPr>
            <p:ph idx="1"/>
          </p:nvPr>
        </p:nvSpPr>
        <p:spPr>
          <a:xfrm>
            <a:off x="838200" y="1752600"/>
            <a:ext cx="6096000" cy="3657599"/>
          </a:xfrm>
        </p:spPr>
        <p:txBody>
          <a:bodyPr/>
          <a:lstStyle/>
          <a:p>
            <a:r>
              <a:rPr lang="en-US" dirty="0" smtClean="0"/>
              <a:t>In the scriptures the philosophy of life is sometimes represented by the word </a:t>
            </a:r>
            <a:r>
              <a:rPr lang="ja-JP" altLang="en-US" dirty="0" smtClean="0"/>
              <a:t>“</a:t>
            </a:r>
            <a:r>
              <a:rPr lang="en-US" dirty="0" smtClean="0"/>
              <a:t>mind</a:t>
            </a:r>
            <a:r>
              <a:rPr lang="ja-JP" altLang="en-US" dirty="0" smtClean="0"/>
              <a:t>”</a:t>
            </a:r>
            <a:endParaRPr lang="en-US" dirty="0" smtClean="0"/>
          </a:p>
          <a:p>
            <a:r>
              <a:rPr lang="en-US" dirty="0" smtClean="0"/>
              <a:t>Phil. 2:5</a:t>
            </a:r>
          </a:p>
          <a:p>
            <a:r>
              <a:rPr lang="en-US" dirty="0" smtClean="0"/>
              <a:t>[5] Let this mind be in you, which was also in Christ Jesus:</a:t>
            </a:r>
          </a:p>
          <a:p>
            <a:endParaRPr lang="en-US" dirty="0"/>
          </a:p>
        </p:txBody>
      </p:sp>
      <p:sp>
        <p:nvSpPr>
          <p:cNvPr id="38914" name="Rectangle 1"/>
          <p:cNvSpPr>
            <a:spLocks noGrp="1" noChangeArrowheads="1"/>
          </p:cNvSpPr>
          <p:nvPr>
            <p:ph type="title"/>
          </p:nvPr>
        </p:nvSpPr>
        <p:spPr>
          <a:xfrm>
            <a:off x="-26374" y="762000"/>
            <a:ext cx="7543800" cy="914400"/>
          </a:xfrm>
        </p:spPr>
        <p:txBody>
          <a:bodyPr/>
          <a:lstStyle/>
          <a:p>
            <a:r>
              <a:rPr lang="en-US" dirty="0" smtClean="0"/>
              <a:t>What is our Philosophy?</a:t>
            </a:r>
            <a:endParaRPr lang="en-US" dirty="0"/>
          </a:p>
        </p:txBody>
      </p:sp>
      <p:sp>
        <p:nvSpPr>
          <p:cNvPr id="38916" name="Rectangle 2"/>
          <p:cNvSpPr>
            <a:spLocks/>
          </p:cNvSpPr>
          <p:nvPr/>
        </p:nvSpPr>
        <p:spPr bwMode="auto">
          <a:xfrm>
            <a:off x="1143000" y="4648200"/>
            <a:ext cx="8229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1273" bIns="0" anchor="ctr"/>
          <a:lstStyle/>
          <a:p>
            <a:pPr marL="39688"/>
            <a:r>
              <a:rPr lang="en-US" altLang="ja-JP" sz="3100" dirty="0" smtClean="0"/>
              <a:t>Ar</a:t>
            </a:r>
            <a:r>
              <a:rPr lang="en-US" sz="3100" dirty="0" smtClean="0"/>
              <a:t>e we “ </a:t>
            </a:r>
            <a:r>
              <a:rPr lang="en-US" sz="3100" dirty="0"/>
              <a:t>taking every thought captive to the obedience of Christ</a:t>
            </a:r>
            <a:r>
              <a:rPr lang="ja-JP" altLang="en-US" sz="3100" dirty="0"/>
              <a:t>”</a:t>
            </a:r>
            <a:r>
              <a:rPr lang="en-US" sz="3100" dirty="0"/>
              <a:t> (2 Corinthians 10:5).</a:t>
            </a:r>
          </a:p>
        </p:txBody>
      </p:sp>
      <p:pic>
        <p:nvPicPr>
          <p:cNvPr id="38917" name="Picture 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600" y="990600"/>
            <a:ext cx="17875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496011676"/>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Rectangle 3"/>
          <p:cNvSpPr>
            <a:spLocks noGrp="1" noChangeArrowheads="1"/>
          </p:cNvSpPr>
          <p:nvPr>
            <p:ph idx="1"/>
          </p:nvPr>
        </p:nvSpPr>
        <p:spPr>
          <a:xfrm>
            <a:off x="381000" y="838200"/>
            <a:ext cx="8229600" cy="5867400"/>
          </a:xfrm>
        </p:spPr>
        <p:txBody>
          <a:bodyPr>
            <a:normAutofit lnSpcReduction="10000"/>
          </a:bodyPr>
          <a:lstStyle/>
          <a:p>
            <a:pPr eaLnBrk="1" hangingPunct="1">
              <a:lnSpc>
                <a:spcPct val="90000"/>
              </a:lnSpc>
            </a:pPr>
            <a:r>
              <a:rPr lang="en-US" sz="2800" dirty="0" smtClean="0"/>
              <a:t>Historical accuracy of census in Luke</a:t>
            </a:r>
          </a:p>
          <a:p>
            <a:pPr lvl="1" eaLnBrk="1" hangingPunct="1">
              <a:lnSpc>
                <a:spcPct val="90000"/>
              </a:lnSpc>
            </a:pPr>
            <a:r>
              <a:rPr lang="en-US" sz="2400" b="1" dirty="0" smtClean="0"/>
              <a:t>Luke 2:1-5</a:t>
            </a:r>
            <a:r>
              <a:rPr lang="en-US" sz="2400" dirty="0" smtClean="0"/>
              <a:t>, “And it came to pass in those days </a:t>
            </a:r>
            <a:r>
              <a:rPr lang="en-US" sz="2400" i="1" dirty="0" smtClean="0"/>
              <a:t>that</a:t>
            </a:r>
            <a:r>
              <a:rPr lang="en-US" sz="2400" dirty="0" smtClean="0"/>
              <a:t> a decree went out from Caesar Augustus that all the world should be registered. This census first took place while Quirinius was governing Syria. … ”</a:t>
            </a:r>
          </a:p>
          <a:p>
            <a:pPr lvl="1" eaLnBrk="1" hangingPunct="1">
              <a:lnSpc>
                <a:spcPct val="90000"/>
              </a:lnSpc>
            </a:pPr>
            <a:r>
              <a:rPr lang="en-US" sz="2400" dirty="0" smtClean="0"/>
              <a:t>Herod’s census is to be distinguished from that of </a:t>
            </a:r>
            <a:br>
              <a:rPr lang="en-US" sz="2400" dirty="0" smtClean="0"/>
            </a:br>
            <a:r>
              <a:rPr lang="en-US" sz="2400" dirty="0" smtClean="0"/>
              <a:t>6 AD when Quirinius was in charge of the census, </a:t>
            </a:r>
            <a:r>
              <a:rPr lang="en-US" sz="2400" b="1" dirty="0" smtClean="0"/>
              <a:t>Acts 5:37</a:t>
            </a:r>
          </a:p>
          <a:p>
            <a:pPr lvl="1" eaLnBrk="1" hangingPunct="1">
              <a:lnSpc>
                <a:spcPct val="90000"/>
              </a:lnSpc>
            </a:pPr>
            <a:r>
              <a:rPr lang="en-US" sz="2400" dirty="0" smtClean="0"/>
              <a:t>Fragment of stone discovered at Tivoli near Rome in 1764 AD contains inscription in honor of Roman official who was twice governor/administrator of Syria [</a:t>
            </a:r>
            <a:r>
              <a:rPr lang="en-US" sz="2400" dirty="0" err="1" smtClean="0"/>
              <a:t>Quirinius</a:t>
            </a:r>
            <a:r>
              <a:rPr lang="en-US" sz="2400" dirty="0" smtClean="0"/>
              <a:t>]</a:t>
            </a:r>
          </a:p>
          <a:p>
            <a:pPr lvl="1">
              <a:lnSpc>
                <a:spcPct val="90000"/>
              </a:lnSpc>
            </a:pPr>
            <a:r>
              <a:rPr lang="en-US" sz="2000" dirty="0" err="1"/>
              <a:t>Quirinius</a:t>
            </a:r>
            <a:r>
              <a:rPr lang="en-US" sz="2000" dirty="0"/>
              <a:t> </a:t>
            </a:r>
            <a:r>
              <a:rPr lang="en-US" sz="2000" dirty="0" smtClean="0"/>
              <a:t>was </a:t>
            </a:r>
            <a:r>
              <a:rPr lang="en-US" sz="2000" dirty="0"/>
              <a:t>the commissioner for Syria and </a:t>
            </a:r>
            <a:r>
              <a:rPr lang="en-US" sz="2000" dirty="0" smtClean="0"/>
              <a:t>Palestine in 4 BC. </a:t>
            </a:r>
            <a:r>
              <a:rPr lang="en-US" sz="2000" dirty="0"/>
              <a:t>In this capacity, </a:t>
            </a:r>
            <a:r>
              <a:rPr lang="en-US" sz="2000" dirty="0" err="1" smtClean="0"/>
              <a:t>Quirinius</a:t>
            </a:r>
            <a:r>
              <a:rPr lang="en-US" sz="2000" dirty="0" smtClean="0"/>
              <a:t> </a:t>
            </a:r>
            <a:r>
              <a:rPr lang="en-US" sz="2000" dirty="0"/>
              <a:t>would be a delegate exercising the Emperor’s </a:t>
            </a:r>
            <a:r>
              <a:rPr lang="en-US" sz="2000" dirty="0" smtClean="0"/>
              <a:t>authority over the census in Palestine.</a:t>
            </a:r>
            <a:endParaRPr lang="en-US" sz="2000" dirty="0"/>
          </a:p>
          <a:p>
            <a:pPr lvl="1">
              <a:lnSpc>
                <a:spcPct val="90000"/>
              </a:lnSpc>
            </a:pPr>
            <a:r>
              <a:rPr lang="en-US" sz="2800" dirty="0" smtClean="0"/>
              <a:t>Archaeology attests to accuracy of Luke’s record</a:t>
            </a:r>
          </a:p>
        </p:txBody>
      </p:sp>
      <p:sp>
        <p:nvSpPr>
          <p:cNvPr id="66564" name="Rectangle 2"/>
          <p:cNvSpPr>
            <a:spLocks noGrp="1" noChangeArrowheads="1"/>
          </p:cNvSpPr>
          <p:nvPr>
            <p:ph type="title"/>
          </p:nvPr>
        </p:nvSpPr>
        <p:spPr>
          <a:xfrm>
            <a:off x="990600" y="304800"/>
            <a:ext cx="5486400" cy="685800"/>
          </a:xfrm>
        </p:spPr>
        <p:txBody>
          <a:bodyPr/>
          <a:lstStyle/>
          <a:p>
            <a:pPr eaLnBrk="1" hangingPunct="1"/>
            <a:r>
              <a:rPr lang="en-US" dirty="0" smtClean="0"/>
              <a:t>The NT Census</a:t>
            </a:r>
          </a:p>
        </p:txBody>
      </p:sp>
      <p:sp>
        <p:nvSpPr>
          <p:cNvPr id="3" name="Footer Placeholder 2"/>
          <p:cNvSpPr>
            <a:spLocks noGrp="1"/>
          </p:cNvSpPr>
          <p:nvPr>
            <p:ph type="ftr" sz="quarter" idx="12"/>
          </p:nvPr>
        </p:nvSpPr>
        <p:spPr/>
        <p:txBody>
          <a:bodyPr/>
          <a:lstStyle/>
          <a:p>
            <a:pPr>
              <a:defRPr/>
            </a:pPr>
            <a:r>
              <a:rPr lang="en-US" smtClean="0"/>
              <a:t>Dr. Jonathan Moore (jonkim12000@yahoo.com)</a:t>
            </a:r>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65400" y="368300"/>
            <a:ext cx="4000500" cy="6108700"/>
          </a:xfrm>
          <a:prstGeom prst="rect">
            <a:avLst/>
          </a:prstGeom>
        </p:spPr>
      </p:pic>
      <p:sp>
        <p:nvSpPr>
          <p:cNvPr id="7" name="Footer Placeholder 6"/>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56467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Rectangle 1027"/>
          <p:cNvSpPr>
            <a:spLocks noGrp="1" noChangeArrowheads="1"/>
          </p:cNvSpPr>
          <p:nvPr>
            <p:ph idx="1"/>
          </p:nvPr>
        </p:nvSpPr>
        <p:spPr>
          <a:xfrm>
            <a:off x="838200" y="1828800"/>
            <a:ext cx="7467600" cy="4540250"/>
          </a:xfrm>
        </p:spPr>
        <p:txBody>
          <a:bodyPr>
            <a:normAutofit lnSpcReduction="10000"/>
          </a:bodyPr>
          <a:lstStyle/>
          <a:p>
            <a:pPr eaLnBrk="1" hangingPunct="1"/>
            <a:r>
              <a:rPr lang="en-US" sz="2800" smtClean="0"/>
              <a:t>Luke ascribed unfamiliar titles to authorities and named unknown governors</a:t>
            </a:r>
          </a:p>
          <a:p>
            <a:pPr lvl="1" eaLnBrk="1" hangingPunct="1"/>
            <a:r>
              <a:rPr lang="en-US" sz="2400" smtClean="0"/>
              <a:t>Gallio, proconsul of Achaea, </a:t>
            </a:r>
            <a:r>
              <a:rPr lang="en-US" sz="2400" b="1" smtClean="0"/>
              <a:t>Acts 18:12-17</a:t>
            </a:r>
          </a:p>
          <a:p>
            <a:pPr lvl="2" eaLnBrk="1" hangingPunct="1"/>
            <a:r>
              <a:rPr lang="en-US" sz="2000" smtClean="0"/>
              <a:t>Delphi inscription confirms him</a:t>
            </a:r>
          </a:p>
          <a:p>
            <a:pPr lvl="1" eaLnBrk="1" hangingPunct="1"/>
            <a:r>
              <a:rPr lang="en-US" sz="2400" smtClean="0"/>
              <a:t>Lysanias, tetrarch of Abilene, </a:t>
            </a:r>
            <a:r>
              <a:rPr lang="en-US" sz="2400" b="1" smtClean="0"/>
              <a:t>Luke 3:1</a:t>
            </a:r>
          </a:p>
          <a:p>
            <a:pPr lvl="2" eaLnBrk="1" hangingPunct="1"/>
            <a:r>
              <a:rPr lang="en-US" sz="2000" smtClean="0"/>
              <a:t>Inscription recording temple dedication</a:t>
            </a:r>
          </a:p>
          <a:p>
            <a:pPr lvl="1" eaLnBrk="1" hangingPunct="1"/>
            <a:r>
              <a:rPr lang="en-US" sz="2400" smtClean="0"/>
              <a:t>Erastus, co-worker of Paul, </a:t>
            </a:r>
            <a:r>
              <a:rPr lang="en-US" sz="2400" b="1" smtClean="0"/>
              <a:t>Acts 19:22</a:t>
            </a:r>
          </a:p>
          <a:p>
            <a:pPr lvl="2" eaLnBrk="1" hangingPunct="1"/>
            <a:r>
              <a:rPr lang="en-US" sz="2000" smtClean="0"/>
              <a:t>Inscription found in excavating Corinth</a:t>
            </a:r>
          </a:p>
          <a:p>
            <a:pPr eaLnBrk="1" hangingPunct="1"/>
            <a:r>
              <a:rPr lang="en-US" sz="2800" smtClean="0"/>
              <a:t>Luke’s records confirmed by secular historians</a:t>
            </a:r>
          </a:p>
          <a:p>
            <a:pPr lvl="1" eaLnBrk="1" hangingPunct="1"/>
            <a:r>
              <a:rPr lang="en-US" sz="2400" smtClean="0"/>
              <a:t>Tacitus, Suetonius, Josephus, [the Talmud]</a:t>
            </a:r>
          </a:p>
        </p:txBody>
      </p:sp>
      <p:sp>
        <p:nvSpPr>
          <p:cNvPr id="67588" name="Rectangle 1026"/>
          <p:cNvSpPr>
            <a:spLocks noGrp="1" noChangeArrowheads="1"/>
          </p:cNvSpPr>
          <p:nvPr>
            <p:ph type="title"/>
          </p:nvPr>
        </p:nvSpPr>
        <p:spPr>
          <a:xfrm>
            <a:off x="1905000" y="990600"/>
            <a:ext cx="5486400" cy="685800"/>
          </a:xfrm>
        </p:spPr>
        <p:txBody>
          <a:bodyPr/>
          <a:lstStyle/>
          <a:p>
            <a:pPr eaLnBrk="1" hangingPunct="1"/>
            <a:r>
              <a:rPr lang="en-US" smtClean="0"/>
              <a:t>Luke’s Writings</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Rectangle 3"/>
          <p:cNvSpPr>
            <a:spLocks noGrp="1" noChangeArrowheads="1"/>
          </p:cNvSpPr>
          <p:nvPr>
            <p:ph idx="1"/>
          </p:nvPr>
        </p:nvSpPr>
        <p:spPr>
          <a:xfrm>
            <a:off x="457200" y="1143000"/>
            <a:ext cx="7162800" cy="4616450"/>
          </a:xfrm>
        </p:spPr>
        <p:txBody>
          <a:bodyPr/>
          <a:lstStyle/>
          <a:p>
            <a:pPr eaLnBrk="1" hangingPunct="1"/>
            <a:r>
              <a:rPr lang="en-US" sz="2800" dirty="0" smtClean="0"/>
              <a:t>Luke names key historical government figures in the correct time sequence and gives them the correct titles for their areas</a:t>
            </a:r>
          </a:p>
          <a:p>
            <a:pPr eaLnBrk="1" hangingPunct="1"/>
            <a:r>
              <a:rPr lang="en-US" sz="2800" dirty="0" smtClean="0"/>
              <a:t>Per writer A. N. Sherwin-White:</a:t>
            </a:r>
          </a:p>
          <a:p>
            <a:pPr lvl="1" eaLnBrk="1" hangingPunct="1"/>
            <a:r>
              <a:rPr lang="en-US" sz="2400" dirty="0" smtClean="0"/>
              <a:t>“In all, Luke names 32 countries, 54 cities, and 9 islands without error.”</a:t>
            </a:r>
          </a:p>
          <a:p>
            <a:pPr lvl="1" eaLnBrk="1" hangingPunct="1"/>
            <a:r>
              <a:rPr lang="en-US" sz="2400" dirty="0" smtClean="0"/>
              <a:t>“For Acts the confirmation of historicity is overwhelming. … Any attempt to reject its basic historicity must now appear absurd. Roman historians have long taken it for granted.”</a:t>
            </a:r>
          </a:p>
        </p:txBody>
      </p:sp>
      <p:sp>
        <p:nvSpPr>
          <p:cNvPr id="68612" name="Rectangle 2"/>
          <p:cNvSpPr>
            <a:spLocks noGrp="1" noChangeArrowheads="1"/>
          </p:cNvSpPr>
          <p:nvPr>
            <p:ph type="title"/>
          </p:nvPr>
        </p:nvSpPr>
        <p:spPr>
          <a:xfrm>
            <a:off x="457200" y="304800"/>
            <a:ext cx="5486400" cy="762000"/>
          </a:xfrm>
        </p:spPr>
        <p:txBody>
          <a:bodyPr/>
          <a:lstStyle/>
          <a:p>
            <a:pPr eaLnBrk="1" hangingPunct="1"/>
            <a:r>
              <a:rPr lang="en-US" dirty="0" smtClean="0"/>
              <a:t>Luke’s Accuracy</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62000" y="838200"/>
            <a:ext cx="7543800" cy="914400"/>
          </a:xfrm>
        </p:spPr>
        <p:txBody>
          <a:bodyPr/>
          <a:lstStyle/>
          <a:p>
            <a:pPr eaLnBrk="1" hangingPunct="1"/>
            <a:r>
              <a:rPr lang="en-US" dirty="0">
                <a:solidFill>
                  <a:schemeClr val="tx1"/>
                </a:solidFill>
                <a:latin typeface="Arial" charset="0"/>
              </a:rPr>
              <a:t>John </a:t>
            </a:r>
            <a:r>
              <a:rPr lang="en-US" dirty="0" err="1">
                <a:solidFill>
                  <a:schemeClr val="tx1"/>
                </a:solidFill>
                <a:latin typeface="Arial" charset="0"/>
              </a:rPr>
              <a:t>Rylands</a:t>
            </a:r>
            <a:r>
              <a:rPr lang="en-US" dirty="0">
                <a:solidFill>
                  <a:schemeClr val="tx1"/>
                </a:solidFill>
                <a:latin typeface="Arial" charset="0"/>
              </a:rPr>
              <a:t> Papyri</a:t>
            </a:r>
          </a:p>
        </p:txBody>
      </p:sp>
      <p:pic>
        <p:nvPicPr>
          <p:cNvPr id="32772" name="Picture 5" descr="Beatt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2209800"/>
            <a:ext cx="206692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7" descr="John Rylands Papyr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24725" y="2438400"/>
            <a:ext cx="18192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 Box 10"/>
          <p:cNvSpPr txBox="1">
            <a:spLocks noChangeArrowheads="1"/>
          </p:cNvSpPr>
          <p:nvPr/>
        </p:nvSpPr>
        <p:spPr bwMode="auto">
          <a:xfrm>
            <a:off x="2286000" y="2590800"/>
            <a:ext cx="5181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42900" indent="-342900"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32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32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32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3200">
                <a:solidFill>
                  <a:schemeClr val="tx1"/>
                </a:solidFill>
                <a:latin typeface="Arial" charset="0"/>
                <a:ea typeface="ＭＳ Ｐゴシック" charset="0"/>
              </a:defRPr>
            </a:lvl9pPr>
          </a:lstStyle>
          <a:p>
            <a:pPr eaLnBrk="1" hangingPunct="1">
              <a:spcBef>
                <a:spcPct val="50000"/>
              </a:spcBef>
            </a:pPr>
            <a:r>
              <a:rPr lang="en-US" sz="1600" dirty="0" smtClean="0"/>
              <a:t>     A </a:t>
            </a:r>
            <a:r>
              <a:rPr lang="en-US" sz="1600" dirty="0"/>
              <a:t>small portion of John 18:31-33, discovered in Egypt. Known as the John </a:t>
            </a:r>
            <a:r>
              <a:rPr lang="en-US" sz="1600" dirty="0" err="1"/>
              <a:t>Rylands</a:t>
            </a:r>
            <a:r>
              <a:rPr lang="en-US" sz="1600" dirty="0"/>
              <a:t> Papyri and barely three inches square, it represents the earliest known copy of any part of the New Testament. The papyri is dated on paleographical grounds at A.D. 117-138 (though it may even be earlier)</a:t>
            </a:r>
            <a:r>
              <a:rPr lang="en-US" sz="1600" dirty="0" smtClean="0"/>
              <a:t>, </a:t>
            </a:r>
            <a:r>
              <a:rPr lang="en-US" sz="1600" dirty="0"/>
              <a:t>showing that the Gospel of John was circulated as far away as Egypt within 40 years of it's composition. </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9921660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Rectangle 3"/>
          <p:cNvSpPr>
            <a:spLocks noGrp="1" noChangeArrowheads="1"/>
          </p:cNvSpPr>
          <p:nvPr>
            <p:ph idx="1"/>
          </p:nvPr>
        </p:nvSpPr>
        <p:spPr>
          <a:xfrm>
            <a:off x="1066800" y="1752600"/>
            <a:ext cx="7620000" cy="4419600"/>
          </a:xfrm>
        </p:spPr>
        <p:txBody>
          <a:bodyPr/>
          <a:lstStyle/>
          <a:p>
            <a:pPr eaLnBrk="1" hangingPunct="1">
              <a:lnSpc>
                <a:spcPct val="90000"/>
              </a:lnSpc>
            </a:pPr>
            <a:r>
              <a:rPr lang="en-US" sz="2800" dirty="0" smtClean="0">
                <a:latin typeface="Tms Rmn"/>
              </a:rPr>
              <a:t>T</a:t>
            </a:r>
            <a:r>
              <a:rPr lang="en-US" sz="2800" dirty="0" smtClean="0">
                <a:latin typeface="Tms Rmn"/>
                <a:cs typeface="Times New Roman" pitchFamily="18" charset="0"/>
              </a:rPr>
              <a:t>he existence of Jesus as recorded by Josephus, Suetonius, </a:t>
            </a:r>
            <a:r>
              <a:rPr lang="en-US" sz="2800" dirty="0" err="1" smtClean="0">
                <a:latin typeface="Tms Rmn"/>
                <a:cs typeface="Times New Roman" pitchFamily="18" charset="0"/>
              </a:rPr>
              <a:t>Thallus</a:t>
            </a:r>
            <a:r>
              <a:rPr lang="en-US" sz="2800" dirty="0" smtClean="0">
                <a:latin typeface="Tms Rmn"/>
                <a:cs typeface="Times New Roman" pitchFamily="18" charset="0"/>
              </a:rPr>
              <a:t>, Pliny the Younger, the Talmud, and Lucian</a:t>
            </a:r>
          </a:p>
          <a:p>
            <a:pPr eaLnBrk="1" hangingPunct="1">
              <a:lnSpc>
                <a:spcPct val="90000"/>
              </a:lnSpc>
            </a:pPr>
            <a:r>
              <a:rPr lang="en-US" sz="2800" dirty="0" smtClean="0">
                <a:latin typeface="Tms Rmn"/>
              </a:rPr>
              <a:t>The foundation of the synagogue at Capernaum where Jesus cured a man with an unclean spirit (</a:t>
            </a:r>
            <a:r>
              <a:rPr lang="en-US" sz="2800" b="1" dirty="0" smtClean="0">
                <a:latin typeface="Tms Rmn"/>
              </a:rPr>
              <a:t>Mark 1:21-28</a:t>
            </a:r>
            <a:r>
              <a:rPr lang="en-US" sz="2800" dirty="0" smtClean="0">
                <a:latin typeface="Tms Rmn"/>
              </a:rPr>
              <a:t>)</a:t>
            </a:r>
          </a:p>
          <a:p>
            <a:pPr eaLnBrk="1" hangingPunct="1">
              <a:lnSpc>
                <a:spcPct val="90000"/>
              </a:lnSpc>
            </a:pPr>
            <a:r>
              <a:rPr lang="en-US" sz="2800" dirty="0" smtClean="0">
                <a:latin typeface="Tms Rmn"/>
              </a:rPr>
              <a:t>The site of the Crucifixion (</a:t>
            </a:r>
            <a:r>
              <a:rPr lang="en-US" sz="2800" b="1" dirty="0" smtClean="0">
                <a:latin typeface="Tms Rmn"/>
              </a:rPr>
              <a:t>Mark 15:22</a:t>
            </a:r>
            <a:r>
              <a:rPr lang="en-US" sz="2800" dirty="0" smtClean="0">
                <a:latin typeface="Tms Rmn"/>
              </a:rPr>
              <a:t>)</a:t>
            </a:r>
          </a:p>
          <a:p>
            <a:pPr eaLnBrk="1" hangingPunct="1">
              <a:lnSpc>
                <a:spcPct val="90000"/>
              </a:lnSpc>
            </a:pPr>
            <a:r>
              <a:rPr lang="en-US" sz="2800" dirty="0" smtClean="0">
                <a:latin typeface="Tms Rmn"/>
                <a:cs typeface="Times New Roman" pitchFamily="18" charset="0"/>
              </a:rPr>
              <a:t>Forcing Jews to leave Rome during the reign of Claudius (41-54 AD) (</a:t>
            </a:r>
            <a:r>
              <a:rPr lang="en-US" sz="2800" b="1" dirty="0" smtClean="0">
                <a:latin typeface="Tms Rmn"/>
                <a:cs typeface="Times New Roman" pitchFamily="18" charset="0"/>
              </a:rPr>
              <a:t>Acts 18:2</a:t>
            </a:r>
            <a:r>
              <a:rPr lang="en-US" sz="2800" dirty="0" smtClean="0">
                <a:latin typeface="Tms Rmn"/>
                <a:cs typeface="Times New Roman" pitchFamily="18" charset="0"/>
              </a:rPr>
              <a:t>), as recorded by Suetonius</a:t>
            </a:r>
          </a:p>
        </p:txBody>
      </p:sp>
      <p:sp>
        <p:nvSpPr>
          <p:cNvPr id="70660" name="Rectangle 2"/>
          <p:cNvSpPr>
            <a:spLocks noGrp="1" noChangeArrowheads="1"/>
          </p:cNvSpPr>
          <p:nvPr>
            <p:ph type="title"/>
          </p:nvPr>
        </p:nvSpPr>
        <p:spPr>
          <a:xfrm>
            <a:off x="457200" y="533400"/>
            <a:ext cx="7543800" cy="914400"/>
          </a:xfrm>
        </p:spPr>
        <p:txBody>
          <a:bodyPr/>
          <a:lstStyle/>
          <a:p>
            <a:pPr eaLnBrk="1" hangingPunct="1"/>
            <a:r>
              <a:rPr lang="en-US" dirty="0" smtClean="0"/>
              <a:t>NT Sites</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Rectangle 3"/>
          <p:cNvSpPr>
            <a:spLocks noGrp="1" noChangeArrowheads="1"/>
          </p:cNvSpPr>
          <p:nvPr>
            <p:ph idx="1"/>
          </p:nvPr>
        </p:nvSpPr>
        <p:spPr>
          <a:xfrm>
            <a:off x="304800" y="1447800"/>
            <a:ext cx="6096000" cy="3657599"/>
          </a:xfrm>
        </p:spPr>
        <p:txBody>
          <a:bodyPr>
            <a:normAutofit fontScale="92500" lnSpcReduction="20000"/>
          </a:bodyPr>
          <a:lstStyle/>
          <a:p>
            <a:pPr eaLnBrk="1" hangingPunct="1">
              <a:lnSpc>
                <a:spcPct val="90000"/>
              </a:lnSpc>
            </a:pPr>
            <a:r>
              <a:rPr lang="en-US" sz="2800" dirty="0" smtClean="0"/>
              <a:t>Jacob’s Well where Jesus spoke to the Samaritan woman (</a:t>
            </a:r>
            <a:r>
              <a:rPr lang="en-US" sz="2800" b="1" dirty="0" smtClean="0"/>
              <a:t>John 4</a:t>
            </a:r>
            <a:r>
              <a:rPr lang="en-US" sz="2800" dirty="0" smtClean="0"/>
              <a:t>)</a:t>
            </a:r>
          </a:p>
          <a:p>
            <a:pPr eaLnBrk="1" hangingPunct="1">
              <a:lnSpc>
                <a:spcPct val="90000"/>
              </a:lnSpc>
            </a:pPr>
            <a:r>
              <a:rPr lang="en-US" sz="2800" dirty="0" smtClean="0"/>
              <a:t>The court where Jesus </a:t>
            </a:r>
            <a:br>
              <a:rPr lang="en-US" sz="2800" dirty="0" smtClean="0"/>
            </a:br>
            <a:r>
              <a:rPr lang="en-US" sz="2800" dirty="0" smtClean="0"/>
              <a:t>was tried (</a:t>
            </a:r>
            <a:r>
              <a:rPr lang="en-US" sz="2800" b="1" dirty="0" smtClean="0"/>
              <a:t>John 19:13</a:t>
            </a:r>
            <a:r>
              <a:rPr lang="en-US" sz="2800" dirty="0" smtClean="0"/>
              <a:t>)</a:t>
            </a:r>
          </a:p>
          <a:p>
            <a:pPr eaLnBrk="1" hangingPunct="1">
              <a:lnSpc>
                <a:spcPct val="90000"/>
              </a:lnSpc>
            </a:pPr>
            <a:r>
              <a:rPr lang="en-US" sz="2800" dirty="0" smtClean="0"/>
              <a:t>The marketplace of Athens</a:t>
            </a:r>
            <a:br>
              <a:rPr lang="en-US" sz="2800" dirty="0" smtClean="0"/>
            </a:br>
            <a:r>
              <a:rPr lang="en-US" sz="2800" dirty="0" smtClean="0"/>
              <a:t>[</a:t>
            </a:r>
            <a:r>
              <a:rPr lang="en-US" sz="2800" dirty="0" err="1" smtClean="0"/>
              <a:t>Areopagus</a:t>
            </a:r>
            <a:r>
              <a:rPr lang="en-US" sz="2800" dirty="0" smtClean="0"/>
              <a:t>] (</a:t>
            </a:r>
            <a:r>
              <a:rPr lang="en-US" sz="2800" b="1" dirty="0" smtClean="0"/>
              <a:t>Acts 17:19,22</a:t>
            </a:r>
            <a:r>
              <a:rPr lang="en-US" sz="2800" dirty="0" smtClean="0"/>
              <a:t>)</a:t>
            </a:r>
          </a:p>
          <a:p>
            <a:pPr eaLnBrk="1" hangingPunct="1">
              <a:lnSpc>
                <a:spcPct val="90000"/>
              </a:lnSpc>
            </a:pPr>
            <a:r>
              <a:rPr lang="en-US" sz="2800" dirty="0" smtClean="0"/>
              <a:t>The Roman theater at Ephesus</a:t>
            </a:r>
            <a:br>
              <a:rPr lang="en-US" sz="2800" dirty="0" smtClean="0"/>
            </a:br>
            <a:r>
              <a:rPr lang="en-US" sz="2800" dirty="0" smtClean="0"/>
              <a:t> (</a:t>
            </a:r>
            <a:r>
              <a:rPr lang="en-US" sz="2800" b="1" dirty="0" smtClean="0"/>
              <a:t>Acts 19:29</a:t>
            </a:r>
            <a:r>
              <a:rPr lang="en-US" sz="2800" dirty="0" smtClean="0"/>
              <a:t>)</a:t>
            </a:r>
          </a:p>
          <a:p>
            <a:pPr eaLnBrk="1" hangingPunct="1">
              <a:lnSpc>
                <a:spcPct val="90000"/>
              </a:lnSpc>
            </a:pPr>
            <a:r>
              <a:rPr lang="en-US" sz="2800" dirty="0" smtClean="0"/>
              <a:t>Herod’s palace at Caesarea where</a:t>
            </a:r>
            <a:br>
              <a:rPr lang="en-US" sz="2800" dirty="0" smtClean="0"/>
            </a:br>
            <a:r>
              <a:rPr lang="en-US" sz="2800" dirty="0" smtClean="0"/>
              <a:t>Paul was kept under guard</a:t>
            </a:r>
            <a:br>
              <a:rPr lang="en-US" sz="2800" dirty="0" smtClean="0"/>
            </a:br>
            <a:r>
              <a:rPr lang="en-US" sz="2800" dirty="0" smtClean="0"/>
              <a:t> (</a:t>
            </a:r>
            <a:r>
              <a:rPr lang="en-US" sz="2800" b="1" dirty="0" smtClean="0"/>
              <a:t>Acts 23:33-35</a:t>
            </a:r>
            <a:r>
              <a:rPr lang="en-US" sz="2800" dirty="0" smtClean="0"/>
              <a:t>)</a:t>
            </a:r>
          </a:p>
        </p:txBody>
      </p:sp>
      <p:sp>
        <p:nvSpPr>
          <p:cNvPr id="71684" name="Rectangle 2"/>
          <p:cNvSpPr>
            <a:spLocks noGrp="1" noChangeArrowheads="1"/>
          </p:cNvSpPr>
          <p:nvPr>
            <p:ph type="title"/>
          </p:nvPr>
        </p:nvSpPr>
        <p:spPr>
          <a:xfrm>
            <a:off x="152400" y="304800"/>
            <a:ext cx="7543800" cy="914400"/>
          </a:xfrm>
        </p:spPr>
        <p:txBody>
          <a:bodyPr/>
          <a:lstStyle/>
          <a:p>
            <a:pPr eaLnBrk="1" hangingPunct="1"/>
            <a:r>
              <a:rPr lang="en-US" dirty="0" smtClean="0"/>
              <a:t>More NT Sites</a:t>
            </a:r>
          </a:p>
        </p:txBody>
      </p:sp>
      <p:pic>
        <p:nvPicPr>
          <p:cNvPr id="71686" name="Picture 4"/>
          <p:cNvPicPr>
            <a:picLocks noChangeAspect="1" noChangeArrowheads="1"/>
          </p:cNvPicPr>
          <p:nvPr/>
        </p:nvPicPr>
        <p:blipFill>
          <a:blip r:embed="rId3" cstate="print"/>
          <a:srcRect/>
          <a:stretch>
            <a:fillRect/>
          </a:stretch>
        </p:blipFill>
        <p:spPr bwMode="auto">
          <a:xfrm>
            <a:off x="5943600" y="2362200"/>
            <a:ext cx="2590800" cy="1670050"/>
          </a:xfrm>
          <a:prstGeom prst="rect">
            <a:avLst/>
          </a:prstGeom>
          <a:noFill/>
          <a:ln w="9525">
            <a:noFill/>
            <a:miter lim="800000"/>
            <a:headEnd/>
            <a:tailEnd/>
          </a:ln>
        </p:spPr>
      </p:pic>
      <p:pic>
        <p:nvPicPr>
          <p:cNvPr id="71687" name="Picture 5"/>
          <p:cNvPicPr>
            <a:picLocks noChangeAspect="1" noChangeArrowheads="1"/>
          </p:cNvPicPr>
          <p:nvPr/>
        </p:nvPicPr>
        <p:blipFill>
          <a:blip r:embed="rId4" cstate="print"/>
          <a:srcRect/>
          <a:stretch>
            <a:fillRect/>
          </a:stretch>
        </p:blipFill>
        <p:spPr bwMode="auto">
          <a:xfrm>
            <a:off x="6705600" y="4191000"/>
            <a:ext cx="1754188" cy="2333625"/>
          </a:xfrm>
          <a:prstGeom prst="rect">
            <a:avLst/>
          </a:prstGeom>
          <a:noFill/>
          <a:ln w="9525">
            <a:noFill/>
            <a:miter lim="800000"/>
            <a:headEnd/>
            <a:tailEnd/>
          </a:ln>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7543800" cy="914400"/>
          </a:xfrm>
        </p:spPr>
        <p:txBody>
          <a:bodyPr/>
          <a:lstStyle/>
          <a:p>
            <a:r>
              <a:rPr lang="en-US" dirty="0" smtClean="0"/>
              <a:t>Caesarea</a:t>
            </a:r>
            <a:endParaRPr lang="en-US" dirty="0"/>
          </a:p>
        </p:txBody>
      </p:sp>
      <p:pic>
        <p:nvPicPr>
          <p:cNvPr id="6" name="Picture 5" descr="DSC_024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 y="1143000"/>
            <a:ext cx="7162800" cy="4744193"/>
          </a:xfrm>
          <a:prstGeom prst="rect">
            <a:avLst/>
          </a:prstGeom>
        </p:spPr>
      </p:pic>
      <p:pic>
        <p:nvPicPr>
          <p:cNvPr id="7" name="Picture 6" descr="DSC_024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892"/>
            <a:ext cx="9144000" cy="6800108"/>
          </a:xfrm>
          <a:prstGeom prst="rect">
            <a:avLst/>
          </a:prstGeom>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73141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457200" y="1447800"/>
            <a:ext cx="8001000" cy="5410200"/>
          </a:xfrm>
        </p:spPr>
        <p:txBody>
          <a:bodyPr/>
          <a:lstStyle/>
          <a:p>
            <a:pPr eaLnBrk="1" hangingPunct="1">
              <a:defRPr/>
            </a:pPr>
            <a:r>
              <a:rPr lang="en-US" sz="2400" dirty="0" smtClean="0">
                <a:solidFill>
                  <a:srgbClr val="FFFFFF"/>
                </a:solidFill>
                <a:cs typeface="+mn-cs"/>
              </a:rPr>
              <a:t>In </a:t>
            </a:r>
            <a:r>
              <a:rPr lang="en-US" sz="2400" b="1" i="1" dirty="0" smtClean="0">
                <a:solidFill>
                  <a:srgbClr val="FFFFFF"/>
                </a:solidFill>
                <a:cs typeface="+mn-cs"/>
              </a:rPr>
              <a:t>Antiquities, Book 18 , Chapter 3</a:t>
            </a:r>
          </a:p>
          <a:p>
            <a:pPr lvl="1" eaLnBrk="1" hangingPunct="1">
              <a:defRPr/>
            </a:pPr>
            <a:r>
              <a:rPr lang="en-US" dirty="0" smtClean="0">
                <a:solidFill>
                  <a:srgbClr val="FFFFFF"/>
                </a:solidFill>
              </a:rPr>
              <a:t>But now Pilate, the procurator of Judea, removed the army from </a:t>
            </a:r>
            <a:r>
              <a:rPr lang="en-US" dirty="0" err="1" smtClean="0">
                <a:solidFill>
                  <a:srgbClr val="FFFFFF"/>
                </a:solidFill>
              </a:rPr>
              <a:t>Cesarea</a:t>
            </a:r>
            <a:r>
              <a:rPr lang="en-US" dirty="0" smtClean="0">
                <a:solidFill>
                  <a:srgbClr val="FFFFFF"/>
                </a:solidFill>
              </a:rPr>
              <a:t> to Jerusalem, to take their winter quarters there, in order to abolish the Jewish laws.</a:t>
            </a:r>
            <a:r>
              <a:rPr lang="en-US" sz="2000" b="1" dirty="0" smtClean="0">
                <a:solidFill>
                  <a:srgbClr val="FFFFFF"/>
                </a:solidFill>
              </a:rPr>
              <a:t> </a:t>
            </a:r>
            <a:endParaRPr lang="en-US" sz="2000" dirty="0" smtClean="0">
              <a:solidFill>
                <a:srgbClr val="FFFFFF"/>
              </a:solidFill>
            </a:endParaRPr>
          </a:p>
          <a:p>
            <a:pPr eaLnBrk="1" hangingPunct="1">
              <a:defRPr/>
            </a:pPr>
            <a:r>
              <a:rPr lang="en-US" sz="2400" dirty="0" smtClean="0">
                <a:solidFill>
                  <a:srgbClr val="FFFFFF"/>
                </a:solidFill>
                <a:cs typeface="+mn-cs"/>
              </a:rPr>
              <a:t>A </a:t>
            </a:r>
            <a:r>
              <a:rPr lang="en-US" sz="2400" b="1" dirty="0" smtClean="0">
                <a:solidFill>
                  <a:srgbClr val="FFFFFF"/>
                </a:solidFill>
                <a:cs typeface="+mn-cs"/>
              </a:rPr>
              <a:t>procurator</a:t>
            </a:r>
            <a:r>
              <a:rPr lang="en-US" sz="2400" dirty="0" smtClean="0">
                <a:solidFill>
                  <a:srgbClr val="FFFFFF"/>
                </a:solidFill>
                <a:cs typeface="+mn-cs"/>
              </a:rPr>
              <a:t> is a person who manages the affairs of another by virtue of a charge received from him (in this case, from the Roman Emperor)</a:t>
            </a:r>
          </a:p>
          <a:p>
            <a:pPr eaLnBrk="1" hangingPunct="1">
              <a:defRPr/>
            </a:pPr>
            <a:r>
              <a:rPr lang="en-US" sz="2400" dirty="0" smtClean="0">
                <a:solidFill>
                  <a:srgbClr val="FFFFFF"/>
                </a:solidFill>
                <a:cs typeface="+mn-cs"/>
              </a:rPr>
              <a:t>Luke 3:1 says:</a:t>
            </a:r>
          </a:p>
          <a:p>
            <a:pPr lvl="1" eaLnBrk="1" hangingPunct="1">
              <a:defRPr/>
            </a:pPr>
            <a:r>
              <a:rPr lang="en-US" dirty="0" smtClean="0">
                <a:solidFill>
                  <a:srgbClr val="FFFFFF"/>
                </a:solidFill>
              </a:rPr>
              <a:t>Pilate was the </a:t>
            </a:r>
            <a:r>
              <a:rPr lang="en-US" b="1" dirty="0" smtClean="0">
                <a:solidFill>
                  <a:srgbClr val="FFFFFF"/>
                </a:solidFill>
              </a:rPr>
              <a:t>governor </a:t>
            </a:r>
            <a:r>
              <a:rPr lang="en-US" dirty="0" smtClean="0">
                <a:solidFill>
                  <a:srgbClr val="FFFFFF"/>
                </a:solidFill>
              </a:rPr>
              <a:t>of Judea</a:t>
            </a:r>
          </a:p>
          <a:p>
            <a:pPr lvl="1" eaLnBrk="1" hangingPunct="1">
              <a:defRPr/>
            </a:pPr>
            <a:r>
              <a:rPr lang="en-US" dirty="0" smtClean="0">
                <a:solidFill>
                  <a:srgbClr val="FFFFFF"/>
                </a:solidFill>
              </a:rPr>
              <a:t>Governor takes care of a place on behalf of the Emperor !</a:t>
            </a:r>
          </a:p>
          <a:p>
            <a:pPr eaLnBrk="1" hangingPunct="1">
              <a:defRPr/>
            </a:pPr>
            <a:endParaRPr lang="en-US" dirty="0" smtClean="0">
              <a:cs typeface="+mn-cs"/>
            </a:endParaRPr>
          </a:p>
          <a:p>
            <a:pPr eaLnBrk="1" hangingPunct="1">
              <a:defRPr/>
            </a:pPr>
            <a:endParaRPr lang="en-US" sz="2400" dirty="0" smtClean="0">
              <a:cs typeface="+mn-cs"/>
            </a:endParaRPr>
          </a:p>
        </p:txBody>
      </p:sp>
      <p:sp>
        <p:nvSpPr>
          <p:cNvPr id="7170" name="Rectangle 2"/>
          <p:cNvSpPr>
            <a:spLocks noGrp="1" noChangeArrowheads="1"/>
          </p:cNvSpPr>
          <p:nvPr>
            <p:ph type="title"/>
          </p:nvPr>
        </p:nvSpPr>
        <p:spPr>
          <a:xfrm>
            <a:off x="304800" y="533400"/>
            <a:ext cx="7543800" cy="914400"/>
          </a:xfrm>
        </p:spPr>
        <p:txBody>
          <a:bodyPr/>
          <a:lstStyle/>
          <a:p>
            <a:pPr eaLnBrk="1" hangingPunct="1">
              <a:defRPr/>
            </a:pPr>
            <a:r>
              <a:rPr lang="en-US" dirty="0" smtClean="0">
                <a:cs typeface="+mj-cs"/>
              </a:rPr>
              <a:t>Josephus on Pontius Pilate</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759178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ssolv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ssolv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dissolve">
                                      <p:cBhvr>
                                        <p:cTn id="32" dur="5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bldLvl="2"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4000"/>
            <a:ext cx="8001000" cy="4038599"/>
          </a:xfrm>
        </p:spPr>
        <p:txBody>
          <a:bodyPr>
            <a:normAutofit fontScale="92500" lnSpcReduction="20000"/>
          </a:bodyPr>
          <a:lstStyle/>
          <a:p>
            <a:r>
              <a:rPr lang="en-US" dirty="0"/>
              <a:t>The ‘Nazareth decree’ is a marble slab found in Nazareth in 1878 and inscribed with a decree issued c. AD 41 by Emperor Claudius (AD 41-54) to the effect that no graves should be disturbed or bodies extracted, with offenders sentenced to death. </a:t>
            </a:r>
            <a:endParaRPr lang="en-US" dirty="0" smtClean="0"/>
          </a:p>
          <a:p>
            <a:r>
              <a:rPr lang="en-US" dirty="0" smtClean="0"/>
              <a:t>A </a:t>
            </a:r>
            <a:r>
              <a:rPr lang="en-US" dirty="0"/>
              <a:t>plausible explanation of both the decree and its location is that Claudius heard of Jesus’ empty tomb whilst investigating the Roman riots of AD 49 and decided not to let such reports surface again. This makes sense in light of the Jewish argument that Jesus’ body had been </a:t>
            </a:r>
            <a:r>
              <a:rPr lang="en-US" dirty="0" smtClean="0"/>
              <a:t>stolen</a:t>
            </a:r>
          </a:p>
          <a:p>
            <a:r>
              <a:rPr lang="en-US" dirty="0" smtClean="0"/>
              <a:t> </a:t>
            </a:r>
            <a:r>
              <a:rPr lang="en-US" dirty="0">
                <a:effectLst/>
              </a:rPr>
              <a:t>Even if there is no conscious connection with Jesus of Nazareth, this decree still reveals that the imperial authorities in this period saw grave robbery as an extremely serious crime – indeed as a capital offence. </a:t>
            </a:r>
          </a:p>
          <a:p>
            <a:r>
              <a:rPr lang="en-US" dirty="0">
                <a:effectLst/>
              </a:rPr>
              <a:t>This only makes it yet more unlikely that the (already fearful) disciples would have risked such an act. </a:t>
            </a:r>
          </a:p>
          <a:p>
            <a:pPr marL="18288" indent="0">
              <a:buNone/>
            </a:pPr>
            <a:endParaRPr lang="en-US" dirty="0" smtClean="0"/>
          </a:p>
          <a:p>
            <a:endParaRPr lang="en-US" dirty="0"/>
          </a:p>
        </p:txBody>
      </p:sp>
      <p:sp>
        <p:nvSpPr>
          <p:cNvPr id="3" name="Title 2"/>
          <p:cNvSpPr>
            <a:spLocks noGrp="1"/>
          </p:cNvSpPr>
          <p:nvPr>
            <p:ph type="title"/>
          </p:nvPr>
        </p:nvSpPr>
        <p:spPr>
          <a:xfrm>
            <a:off x="228600" y="381000"/>
            <a:ext cx="7543800" cy="914400"/>
          </a:xfrm>
        </p:spPr>
        <p:txBody>
          <a:bodyPr/>
          <a:lstStyle/>
          <a:p>
            <a:r>
              <a:rPr lang="en-US" dirty="0" smtClean="0"/>
              <a:t>Nazareth Inscription</a:t>
            </a:r>
            <a:endParaRPr lang="en-US" dirty="0"/>
          </a:p>
        </p:txBody>
      </p:sp>
      <p:sp>
        <p:nvSpPr>
          <p:cNvPr id="4" name="Footer Placeholder 3"/>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893463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3" name="Content Placeholder 2"/>
          <p:cNvSpPr>
            <a:spLocks noGrp="1"/>
          </p:cNvSpPr>
          <p:nvPr>
            <p:ph idx="1"/>
          </p:nvPr>
        </p:nvSpPr>
        <p:spPr>
          <a:xfrm>
            <a:off x="838200" y="1752600"/>
            <a:ext cx="6096000" cy="3657599"/>
          </a:xfrm>
        </p:spPr>
        <p:txBody>
          <a:bodyPr/>
          <a:lstStyle/>
          <a:p>
            <a:r>
              <a:rPr lang="en-US" dirty="0" smtClean="0"/>
              <a:t>[23] Keep thy heart with all diligence; for out of it are the issues of life. (KJV)</a:t>
            </a:r>
          </a:p>
          <a:p>
            <a:r>
              <a:rPr lang="en-US" dirty="0" smtClean="0"/>
              <a:t>Keep your heart with all diligence, For out of it spring the issues of life. (NKJV)</a:t>
            </a:r>
            <a:endParaRPr lang="en-US" dirty="0"/>
          </a:p>
        </p:txBody>
      </p:sp>
      <p:sp>
        <p:nvSpPr>
          <p:cNvPr id="40962" name="Title 1"/>
          <p:cNvSpPr>
            <a:spLocks noGrp="1"/>
          </p:cNvSpPr>
          <p:nvPr>
            <p:ph type="title"/>
          </p:nvPr>
        </p:nvSpPr>
        <p:spPr>
          <a:xfrm>
            <a:off x="381000" y="1524000"/>
            <a:ext cx="7543800" cy="914400"/>
          </a:xfrm>
        </p:spPr>
        <p:txBody>
          <a:bodyPr/>
          <a:lstStyle/>
          <a:p>
            <a:r>
              <a:rPr lang="en-US" dirty="0" smtClean="0"/>
              <a:t>The way a person thinks influences his behavior – Proverbs 4:23</a:t>
            </a:r>
            <a:endParaRPr lang="en-US" dirty="0"/>
          </a:p>
        </p:txBody>
      </p:sp>
      <p:sp>
        <p:nvSpPr>
          <p:cNvPr id="5" name="Content Placeholder 2"/>
          <p:cNvSpPr txBox="1">
            <a:spLocks/>
          </p:cNvSpPr>
          <p:nvPr/>
        </p:nvSpPr>
        <p:spPr bwMode="auto">
          <a:xfrm>
            <a:off x="457200" y="4950205"/>
            <a:ext cx="7772400" cy="1905000"/>
          </a:xfrm>
          <a:prstGeom prst="rect">
            <a:avLst/>
          </a:prstGeom>
          <a:noFill/>
          <a:ln w="9525">
            <a:noFill/>
            <a:miter lim="800000"/>
            <a:headEnd/>
            <a:tailEnd/>
          </a:ln>
        </p:spPr>
        <p:txBody>
          <a:bodyPr/>
          <a:lstStyle>
            <a:lvl1pPr marL="342900" indent="-342900" eaLnBrk="0" hangingPunct="0">
              <a:defRPr sz="2400">
                <a:solidFill>
                  <a:schemeClr val="tx1"/>
                </a:solidFill>
                <a:latin typeface="Arial Narrow" charset="0"/>
                <a:ea typeface="ＭＳ Ｐゴシック" charset="0"/>
                <a:cs typeface="Arial" charset="0"/>
              </a:defRPr>
            </a:lvl1pPr>
            <a:lvl2pPr marL="37931725" indent="-37474525" eaLnBrk="0" hangingPunct="0">
              <a:defRPr sz="2400">
                <a:solidFill>
                  <a:schemeClr val="tx1"/>
                </a:solidFill>
                <a:latin typeface="Arial Narrow" charset="0"/>
                <a:ea typeface="Arial" charset="0"/>
                <a:cs typeface="Arial" charset="0"/>
              </a:defRPr>
            </a:lvl2pPr>
            <a:lvl3pPr eaLnBrk="0" hangingPunct="0">
              <a:defRPr sz="2400">
                <a:solidFill>
                  <a:schemeClr val="tx1"/>
                </a:solidFill>
                <a:latin typeface="Arial Narrow" charset="0"/>
                <a:ea typeface="Arial" charset="0"/>
                <a:cs typeface="Arial" charset="0"/>
              </a:defRPr>
            </a:lvl3pPr>
            <a:lvl4pPr eaLnBrk="0" hangingPunct="0">
              <a:defRPr sz="2400">
                <a:solidFill>
                  <a:schemeClr val="tx1"/>
                </a:solidFill>
                <a:latin typeface="Arial Narrow" charset="0"/>
                <a:ea typeface="Arial" charset="0"/>
                <a:cs typeface="Arial" charset="0"/>
              </a:defRPr>
            </a:lvl4pPr>
            <a:lvl5pPr eaLnBrk="0" hangingPunct="0">
              <a:defRPr sz="2400">
                <a:solidFill>
                  <a:schemeClr val="tx1"/>
                </a:solidFill>
                <a:latin typeface="Arial Narrow" charset="0"/>
                <a:ea typeface="Arial" charset="0"/>
                <a:cs typeface="Arial" charset="0"/>
              </a:defRPr>
            </a:lvl5pPr>
            <a:lvl6pPr marL="457200" eaLnBrk="0" fontAlgn="base" hangingPunct="0">
              <a:spcBef>
                <a:spcPct val="0"/>
              </a:spcBef>
              <a:spcAft>
                <a:spcPct val="0"/>
              </a:spcAft>
              <a:defRPr sz="2400">
                <a:solidFill>
                  <a:schemeClr val="tx1"/>
                </a:solidFill>
                <a:latin typeface="Arial Narrow" charset="0"/>
                <a:ea typeface="Arial" charset="0"/>
                <a:cs typeface="Arial" charset="0"/>
              </a:defRPr>
            </a:lvl6pPr>
            <a:lvl7pPr marL="914400" eaLnBrk="0" fontAlgn="base" hangingPunct="0">
              <a:spcBef>
                <a:spcPct val="0"/>
              </a:spcBef>
              <a:spcAft>
                <a:spcPct val="0"/>
              </a:spcAft>
              <a:defRPr sz="2400">
                <a:solidFill>
                  <a:schemeClr val="tx1"/>
                </a:solidFill>
                <a:latin typeface="Arial Narrow" charset="0"/>
                <a:ea typeface="Arial" charset="0"/>
                <a:cs typeface="Arial" charset="0"/>
              </a:defRPr>
            </a:lvl7pPr>
            <a:lvl8pPr marL="1371600" eaLnBrk="0" fontAlgn="base" hangingPunct="0">
              <a:spcBef>
                <a:spcPct val="0"/>
              </a:spcBef>
              <a:spcAft>
                <a:spcPct val="0"/>
              </a:spcAft>
              <a:defRPr sz="2400">
                <a:solidFill>
                  <a:schemeClr val="tx1"/>
                </a:solidFill>
                <a:latin typeface="Arial Narrow" charset="0"/>
                <a:ea typeface="Arial" charset="0"/>
                <a:cs typeface="Arial" charset="0"/>
              </a:defRPr>
            </a:lvl8pPr>
            <a:lvl9pPr marL="1828800" eaLnBrk="0" fontAlgn="base" hangingPunct="0">
              <a:spcBef>
                <a:spcPct val="0"/>
              </a:spcBef>
              <a:spcAft>
                <a:spcPct val="0"/>
              </a:spcAft>
              <a:defRPr sz="2400">
                <a:solidFill>
                  <a:schemeClr val="tx1"/>
                </a:solidFill>
                <a:latin typeface="Arial Narrow" charset="0"/>
                <a:ea typeface="Arial" charset="0"/>
                <a:cs typeface="Arial" charset="0"/>
              </a:defRPr>
            </a:lvl9pPr>
          </a:lstStyle>
          <a:p>
            <a:pPr>
              <a:spcBef>
                <a:spcPct val="20000"/>
              </a:spcBef>
              <a:buClr>
                <a:schemeClr val="accent2"/>
              </a:buClr>
              <a:buSzPct val="80000"/>
              <a:buFont typeface="Wingdings" charset="0"/>
              <a:buBlip>
                <a:blip r:embed="rId2"/>
              </a:buBlip>
            </a:pPr>
            <a:r>
              <a:rPr lang="en-US" sz="3200" dirty="0"/>
              <a:t>The thinking of a society – of a people – can be changed over time.  Either by force or by </a:t>
            </a:r>
            <a:r>
              <a:rPr lang="en-US" sz="3200" u="sng" dirty="0"/>
              <a:t>subtle</a:t>
            </a:r>
            <a:r>
              <a:rPr lang="en-US" sz="3200" dirty="0"/>
              <a:t> means</a:t>
            </a:r>
          </a:p>
          <a:p>
            <a:pPr>
              <a:spcBef>
                <a:spcPct val="20000"/>
              </a:spcBef>
              <a:buClr>
                <a:schemeClr val="accent2"/>
              </a:buClr>
              <a:buSzPct val="80000"/>
              <a:buFont typeface="Wingdings" charset="0"/>
              <a:buBlip>
                <a:blip r:embed="rId2"/>
              </a:buBlip>
            </a:pPr>
            <a:endParaRPr lang="en-US" sz="3200" dirty="0"/>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910114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667000" y="266700"/>
            <a:ext cx="3810000" cy="6311900"/>
          </a:xfrm>
          <a:prstGeom prst="rect">
            <a:avLst/>
          </a:prstGeom>
        </p:spPr>
      </p:pic>
      <p:sp>
        <p:nvSpPr>
          <p:cNvPr id="7" name="Footer Placeholder 6"/>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35504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81000"/>
            <a:ext cx="7543800" cy="914400"/>
          </a:xfrm>
        </p:spPr>
        <p:txBody>
          <a:bodyPr/>
          <a:lstStyle/>
          <a:p>
            <a:r>
              <a:rPr lang="en-ZA" dirty="0"/>
              <a:t>1962 - Pilate Inscription</a:t>
            </a:r>
          </a:p>
        </p:txBody>
      </p:sp>
      <p:sp>
        <p:nvSpPr>
          <p:cNvPr id="53251" name="Rectangle 3"/>
          <p:cNvSpPr>
            <a:spLocks noGrp="1" noChangeArrowheads="1"/>
          </p:cNvSpPr>
          <p:nvPr>
            <p:ph type="body" idx="1"/>
          </p:nvPr>
        </p:nvSpPr>
        <p:spPr>
          <a:xfrm>
            <a:off x="914400" y="1600200"/>
            <a:ext cx="3152775" cy="4530725"/>
          </a:xfrm>
        </p:spPr>
        <p:txBody>
          <a:bodyPr/>
          <a:lstStyle/>
          <a:p>
            <a:pPr>
              <a:lnSpc>
                <a:spcPct val="90000"/>
              </a:lnSpc>
            </a:pPr>
            <a:r>
              <a:rPr lang="en-ZA" sz="2400" dirty="0"/>
              <a:t>Discovered at Caesarea in secondary use in a later wall, this inscription bears witness to a major New Testament figure and settles the debate over Pilot</a:t>
            </a:r>
            <a:r>
              <a:rPr lang="ja-JP" altLang="en-ZA" sz="2400" dirty="0">
                <a:latin typeface="Arial"/>
              </a:rPr>
              <a:t>’</a:t>
            </a:r>
            <a:r>
              <a:rPr lang="en-ZA" sz="2400" dirty="0"/>
              <a:t>s title of </a:t>
            </a:r>
            <a:r>
              <a:rPr lang="en-ZA" sz="2400" i="1" dirty="0"/>
              <a:t>Prefect</a:t>
            </a:r>
            <a:r>
              <a:rPr lang="en-ZA" sz="2400" dirty="0"/>
              <a:t> rather than the inferior </a:t>
            </a:r>
            <a:r>
              <a:rPr lang="en-ZA" sz="2400" i="1" dirty="0"/>
              <a:t>Procurator</a:t>
            </a:r>
            <a:r>
              <a:rPr lang="en-ZA" sz="2400" dirty="0"/>
              <a:t>.</a:t>
            </a:r>
          </a:p>
        </p:txBody>
      </p:sp>
      <p:pic>
        <p:nvPicPr>
          <p:cNvPr id="53252" name="Picture 4" descr="pilat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03800" y="1700213"/>
            <a:ext cx="3754438" cy="496887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4012054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81000" y="457200"/>
            <a:ext cx="7543800" cy="914400"/>
          </a:xfrm>
        </p:spPr>
        <p:txBody>
          <a:bodyPr/>
          <a:lstStyle/>
          <a:p>
            <a:r>
              <a:rPr lang="en-ZA" dirty="0"/>
              <a:t>Pilate Inscription</a:t>
            </a:r>
          </a:p>
        </p:txBody>
      </p:sp>
      <p:sp>
        <p:nvSpPr>
          <p:cNvPr id="54275" name="Rectangle 3"/>
          <p:cNvSpPr>
            <a:spLocks noGrp="1" noChangeArrowheads="1"/>
          </p:cNvSpPr>
          <p:nvPr>
            <p:ph type="body" idx="1"/>
          </p:nvPr>
        </p:nvSpPr>
        <p:spPr>
          <a:xfrm>
            <a:off x="914400" y="1600200"/>
            <a:ext cx="7772400" cy="1468438"/>
          </a:xfrm>
        </p:spPr>
        <p:txBody>
          <a:bodyPr/>
          <a:lstStyle/>
          <a:p>
            <a:pPr>
              <a:lnSpc>
                <a:spcPct val="80000"/>
              </a:lnSpc>
              <a:buFont typeface="Wingdings" charset="0"/>
              <a:buNone/>
            </a:pPr>
            <a:r>
              <a:rPr lang="en-ZA" sz="2000" b="1" i="1"/>
              <a:t>Line One:</a:t>
            </a:r>
            <a:r>
              <a:rPr lang="en-ZA" sz="2000" i="1"/>
              <a:t>  TIBERIEUM,,</a:t>
            </a:r>
            <a:r>
              <a:rPr lang="en-ZA" sz="2000" b="1" i="1"/>
              <a:t> </a:t>
            </a:r>
          </a:p>
          <a:p>
            <a:pPr>
              <a:lnSpc>
                <a:spcPct val="80000"/>
              </a:lnSpc>
              <a:buFont typeface="Wingdings" charset="0"/>
              <a:buNone/>
            </a:pPr>
            <a:r>
              <a:rPr lang="en-ZA" sz="2000" b="1" i="1"/>
              <a:t>Line Two:</a:t>
            </a:r>
            <a:r>
              <a:rPr lang="en-ZA" sz="2000" i="1"/>
              <a:t>  (PON) TIUS</a:t>
            </a:r>
            <a:r>
              <a:rPr lang="en-ZA" sz="2000" b="1" i="1"/>
              <a:t> </a:t>
            </a:r>
          </a:p>
          <a:p>
            <a:pPr>
              <a:lnSpc>
                <a:spcPct val="80000"/>
              </a:lnSpc>
              <a:buFont typeface="Wingdings" charset="0"/>
              <a:buNone/>
            </a:pPr>
            <a:r>
              <a:rPr lang="en-ZA" sz="2000" b="1" i="1"/>
              <a:t>Line Three:</a:t>
            </a:r>
            <a:r>
              <a:rPr lang="en-ZA" sz="2000" i="1"/>
              <a:t>  (PRAEF) ECTUS IUDA (EAE)</a:t>
            </a:r>
            <a:br>
              <a:rPr lang="en-ZA" sz="2000" i="1"/>
            </a:br>
            <a:endParaRPr lang="en-ZA" sz="2000"/>
          </a:p>
          <a:p>
            <a:pPr>
              <a:lnSpc>
                <a:spcPct val="80000"/>
              </a:lnSpc>
              <a:buFont typeface="Wingdings" charset="0"/>
              <a:buNone/>
            </a:pPr>
            <a:endParaRPr lang="en-ZA" sz="2000"/>
          </a:p>
        </p:txBody>
      </p:sp>
      <p:pic>
        <p:nvPicPr>
          <p:cNvPr id="54276" name="Picture 4" descr="pilat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48263" y="3789363"/>
            <a:ext cx="3671887" cy="2797175"/>
          </a:xfrm>
          <a:prstGeom prst="rect">
            <a:avLst/>
          </a:prstGeom>
          <a:noFill/>
          <a:extLst>
            <a:ext uri="{909E8E84-426E-40DD-AFC4-6F175D3DCCD1}">
              <a14:hiddenFill xmlns:a14="http://schemas.microsoft.com/office/drawing/2010/main">
                <a:solidFill>
                  <a:srgbClr val="FFFFFF"/>
                </a:solidFill>
              </a14:hiddenFill>
            </a:ext>
          </a:extLst>
        </p:spPr>
      </p:pic>
      <p:sp>
        <p:nvSpPr>
          <p:cNvPr id="54277" name="Rectangle 5"/>
          <p:cNvSpPr>
            <a:spLocks noChangeArrowheads="1"/>
          </p:cNvSpPr>
          <p:nvPr/>
        </p:nvSpPr>
        <p:spPr bwMode="auto">
          <a:xfrm>
            <a:off x="1187450" y="3860800"/>
            <a:ext cx="3455988"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ZA" sz="2000" dirty="0"/>
              <a:t>This is the only known occurrence of the name Pontius Pilate in any ancient inscription. </a:t>
            </a:r>
            <a:br>
              <a:rPr lang="en-ZA" sz="2000" dirty="0"/>
            </a:br>
            <a:endParaRPr lang="en-ZA" sz="2000" dirty="0"/>
          </a:p>
        </p:txBody>
      </p:sp>
      <p:sp>
        <p:nvSpPr>
          <p:cNvPr id="54278" name="Rectangle 6"/>
          <p:cNvSpPr>
            <a:spLocks noChangeArrowheads="1"/>
          </p:cNvSpPr>
          <p:nvPr/>
        </p:nvSpPr>
        <p:spPr bwMode="auto">
          <a:xfrm>
            <a:off x="827088" y="2852738"/>
            <a:ext cx="79930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ZA"/>
              <a:t>Meaning - Pilate had "</a:t>
            </a:r>
            <a:r>
              <a:rPr lang="en-ZA" i="1"/>
              <a:t>dedicated a Tiberium, a public structure built in honor of the Roman emperor Tiberius.</a:t>
            </a:r>
            <a:r>
              <a:rPr lang="en-ZA"/>
              <a:t>"</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04395930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609600" y="1066800"/>
            <a:ext cx="8153400" cy="5562600"/>
          </a:xfrm>
        </p:spPr>
        <p:txBody>
          <a:bodyPr/>
          <a:lstStyle/>
          <a:p>
            <a:pPr eaLnBrk="1" hangingPunct="1">
              <a:defRPr/>
            </a:pPr>
            <a:r>
              <a:rPr lang="en-US" sz="2400" dirty="0" smtClean="0">
                <a:solidFill>
                  <a:srgbClr val="66FF33"/>
                </a:solidFill>
                <a:cs typeface="+mn-cs"/>
              </a:rPr>
              <a:t>In </a:t>
            </a:r>
            <a:r>
              <a:rPr lang="en-US" sz="2400" b="1" i="1" dirty="0" smtClean="0">
                <a:solidFill>
                  <a:srgbClr val="66FF33"/>
                </a:solidFill>
                <a:cs typeface="+mn-cs"/>
              </a:rPr>
              <a:t>Antiquities, Book 18 , Chapter 3</a:t>
            </a:r>
            <a:r>
              <a:rPr lang="en-US" dirty="0" smtClean="0">
                <a:cs typeface="+mn-cs"/>
              </a:rPr>
              <a:t> </a:t>
            </a:r>
          </a:p>
          <a:p>
            <a:pPr lvl="1" eaLnBrk="1" hangingPunct="1">
              <a:defRPr/>
            </a:pPr>
            <a:r>
              <a:rPr lang="en-US" sz="2000" b="1" dirty="0" smtClean="0"/>
              <a:t>Now there was about this time </a:t>
            </a:r>
            <a:r>
              <a:rPr lang="en-US" sz="2000" b="1" dirty="0" smtClean="0">
                <a:solidFill>
                  <a:srgbClr val="FFFF00"/>
                </a:solidFill>
              </a:rPr>
              <a:t>Jesus</a:t>
            </a:r>
            <a:r>
              <a:rPr lang="en-US" sz="2000" b="1" dirty="0" smtClean="0"/>
              <a:t>, a wise man, </a:t>
            </a:r>
            <a:r>
              <a:rPr lang="en-US" sz="2000" b="1" dirty="0" smtClean="0">
                <a:solidFill>
                  <a:schemeClr val="hlink"/>
                </a:solidFill>
              </a:rPr>
              <a:t>if it be lawful to call him a man</a:t>
            </a:r>
            <a:r>
              <a:rPr lang="en-US" sz="2000" b="1" dirty="0" smtClean="0"/>
              <a:t>; for </a:t>
            </a:r>
            <a:r>
              <a:rPr lang="en-US" sz="2000" b="1" dirty="0" smtClean="0">
                <a:solidFill>
                  <a:srgbClr val="FFFF00"/>
                </a:solidFill>
              </a:rPr>
              <a:t>he was a doer of wonderful works</a:t>
            </a:r>
            <a:r>
              <a:rPr lang="en-US" sz="2000" b="1" dirty="0" smtClean="0"/>
              <a:t>, a teacher of such men as receive the truth with pleasure. </a:t>
            </a:r>
            <a:r>
              <a:rPr lang="en-US" sz="2000" b="1" dirty="0" smtClean="0">
                <a:solidFill>
                  <a:srgbClr val="FFFF00"/>
                </a:solidFill>
              </a:rPr>
              <a:t>He drew over to him both many of the Jews and many of the Gentiles</a:t>
            </a:r>
            <a:r>
              <a:rPr lang="en-US" sz="2000" b="1" dirty="0" smtClean="0"/>
              <a:t>. </a:t>
            </a:r>
            <a:r>
              <a:rPr lang="en-US" sz="2000" b="1" dirty="0" smtClean="0">
                <a:solidFill>
                  <a:schemeClr val="hlink"/>
                </a:solidFill>
              </a:rPr>
              <a:t>He was [the] Christ</a:t>
            </a:r>
            <a:r>
              <a:rPr lang="en-US" sz="2000" b="1" dirty="0" smtClean="0"/>
              <a:t>. And when </a:t>
            </a:r>
            <a:r>
              <a:rPr lang="en-US" sz="2000" b="1" dirty="0" smtClean="0">
                <a:solidFill>
                  <a:srgbClr val="FFFF00"/>
                </a:solidFill>
              </a:rPr>
              <a:t>Pilate</a:t>
            </a:r>
            <a:r>
              <a:rPr lang="en-US" sz="2000" b="1" dirty="0" smtClean="0"/>
              <a:t>, </a:t>
            </a:r>
            <a:r>
              <a:rPr lang="en-US" sz="2000" b="1" dirty="0" smtClean="0">
                <a:solidFill>
                  <a:srgbClr val="FFFF00"/>
                </a:solidFill>
              </a:rPr>
              <a:t>at the suggestion of the principal men amongst us</a:t>
            </a:r>
            <a:r>
              <a:rPr lang="en-US" sz="2000" b="1" dirty="0" smtClean="0"/>
              <a:t>, </a:t>
            </a:r>
            <a:r>
              <a:rPr lang="en-US" sz="2000" b="1" dirty="0" smtClean="0">
                <a:solidFill>
                  <a:srgbClr val="FFFF00"/>
                </a:solidFill>
              </a:rPr>
              <a:t>had condemned him to the cross</a:t>
            </a:r>
            <a:r>
              <a:rPr lang="en-US" sz="2000" b="1" dirty="0" smtClean="0">
                <a:solidFill>
                  <a:srgbClr val="0000FF"/>
                </a:solidFill>
              </a:rPr>
              <a:t>,</a:t>
            </a:r>
            <a:r>
              <a:rPr lang="en-US" sz="2000" b="1" dirty="0" smtClean="0"/>
              <a:t> </a:t>
            </a:r>
            <a:r>
              <a:rPr lang="en-US" sz="2000" b="1" dirty="0" smtClean="0">
                <a:solidFill>
                  <a:srgbClr val="FFFF00"/>
                </a:solidFill>
              </a:rPr>
              <a:t>those that loved him at the first did not forsake him</a:t>
            </a:r>
            <a:r>
              <a:rPr lang="en-US" sz="2000" b="1" dirty="0" smtClean="0"/>
              <a:t>; </a:t>
            </a:r>
            <a:r>
              <a:rPr lang="en-US" sz="2000" b="1" dirty="0" smtClean="0">
                <a:solidFill>
                  <a:schemeClr val="hlink"/>
                </a:solidFill>
              </a:rPr>
              <a:t>for he appeared to them alive again the third day</a:t>
            </a:r>
            <a:r>
              <a:rPr lang="en-US" sz="2000" b="1" dirty="0" smtClean="0"/>
              <a:t>; </a:t>
            </a:r>
            <a:r>
              <a:rPr lang="en-US" sz="2000" b="1" dirty="0" smtClean="0">
                <a:solidFill>
                  <a:schemeClr val="hlink"/>
                </a:solidFill>
              </a:rPr>
              <a:t>as the divine prophets had foretold these and ten thousand other wonderful things concerning him</a:t>
            </a:r>
            <a:r>
              <a:rPr lang="en-US" sz="2000" b="1" dirty="0" smtClean="0"/>
              <a:t>. And the tribe of Christians, so named from him, are not extinct at this day. </a:t>
            </a:r>
            <a:endParaRPr lang="en-US" sz="2000" dirty="0" smtClean="0"/>
          </a:p>
          <a:p>
            <a:pPr eaLnBrk="1" hangingPunct="1">
              <a:defRPr/>
            </a:pPr>
            <a:r>
              <a:rPr lang="en-US" sz="2400" dirty="0" smtClean="0">
                <a:cs typeface="+mn-cs"/>
              </a:rPr>
              <a:t>Note: verses in </a:t>
            </a:r>
            <a:r>
              <a:rPr lang="en-US" sz="2400" dirty="0" smtClean="0">
                <a:solidFill>
                  <a:schemeClr val="hlink"/>
                </a:solidFill>
                <a:cs typeface="+mn-cs"/>
              </a:rPr>
              <a:t>cyan</a:t>
            </a:r>
            <a:r>
              <a:rPr lang="en-US" sz="2400" dirty="0" smtClean="0">
                <a:cs typeface="+mn-cs"/>
              </a:rPr>
              <a:t> were probably added later by some </a:t>
            </a:r>
            <a:r>
              <a:rPr lang="en-US" sz="2400" dirty="0" smtClean="0">
                <a:solidFill>
                  <a:srgbClr val="66FF33"/>
                </a:solidFill>
                <a:cs typeface="+mn-cs"/>
              </a:rPr>
              <a:t>overly zealous</a:t>
            </a:r>
            <a:r>
              <a:rPr lang="en-US" sz="2400" dirty="0" smtClean="0">
                <a:cs typeface="+mn-cs"/>
              </a:rPr>
              <a:t> </a:t>
            </a:r>
            <a:r>
              <a:rPr lang="en-US" sz="2400" dirty="0" smtClean="0">
                <a:solidFill>
                  <a:srgbClr val="66FF33"/>
                </a:solidFill>
                <a:cs typeface="+mn-cs"/>
              </a:rPr>
              <a:t>Christian scribe</a:t>
            </a:r>
          </a:p>
          <a:p>
            <a:pPr eaLnBrk="1" hangingPunct="1">
              <a:defRPr/>
            </a:pPr>
            <a:endParaRPr lang="en-US" sz="2400" dirty="0" smtClean="0">
              <a:solidFill>
                <a:srgbClr val="66FF33"/>
              </a:solidFill>
              <a:cs typeface="+mn-cs"/>
            </a:endParaRPr>
          </a:p>
        </p:txBody>
      </p:sp>
      <p:sp>
        <p:nvSpPr>
          <p:cNvPr id="8194" name="Rectangle 2"/>
          <p:cNvSpPr>
            <a:spLocks noGrp="1" noChangeArrowheads="1"/>
          </p:cNvSpPr>
          <p:nvPr>
            <p:ph type="title"/>
          </p:nvPr>
        </p:nvSpPr>
        <p:spPr>
          <a:xfrm>
            <a:off x="762000" y="228600"/>
            <a:ext cx="7543800" cy="914400"/>
          </a:xfrm>
        </p:spPr>
        <p:txBody>
          <a:bodyPr/>
          <a:lstStyle/>
          <a:p>
            <a:pPr eaLnBrk="1" hangingPunct="1">
              <a:defRPr/>
            </a:pPr>
            <a:r>
              <a:rPr lang="en-US" dirty="0" smtClean="0">
                <a:cs typeface="+mj-cs"/>
              </a:rPr>
              <a:t>Josephus on Jesus</a:t>
            </a:r>
            <a:r>
              <a:rPr lang="en-US" dirty="0" smtClean="0">
                <a:latin typeface="Arial"/>
              </a:rPr>
              <a:t>’ </a:t>
            </a:r>
            <a:r>
              <a:rPr lang="en-US" dirty="0" smtClean="0">
                <a:cs typeface="+mj-cs"/>
              </a:rPr>
              <a:t>death</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155700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dissolve">
                                      <p:cBhvr>
                                        <p:cTn id="7" dur="500"/>
                                        <p:tgtEl>
                                          <p:spTgt spid="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dissolve">
                                      <p:cBhvr>
                                        <p:cTn id="12" dur="500"/>
                                        <p:tgtEl>
                                          <p:spTgt spid="81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dissolve">
                                      <p:cBhvr>
                                        <p:cTn id="17" dur="500"/>
                                        <p:tgtEl>
                                          <p:spTgt spid="8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bldLvl="2"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304800" y="1676400"/>
            <a:ext cx="8458200" cy="5181600"/>
          </a:xfrm>
        </p:spPr>
        <p:txBody>
          <a:bodyPr/>
          <a:lstStyle/>
          <a:p>
            <a:pPr eaLnBrk="1" hangingPunct="1">
              <a:lnSpc>
                <a:spcPct val="90000"/>
              </a:lnSpc>
              <a:defRPr/>
            </a:pPr>
            <a:r>
              <a:rPr lang="en-US" sz="2400" dirty="0" smtClean="0">
                <a:solidFill>
                  <a:srgbClr val="FFFFFF"/>
                </a:solidFill>
                <a:cs typeface="+mn-cs"/>
              </a:rPr>
              <a:t>In </a:t>
            </a:r>
            <a:r>
              <a:rPr lang="en-US" sz="2400" b="1" i="1" dirty="0" smtClean="0">
                <a:solidFill>
                  <a:srgbClr val="FFFFFF"/>
                </a:solidFill>
                <a:cs typeface="+mn-cs"/>
              </a:rPr>
              <a:t>Annals, Book XV:</a:t>
            </a:r>
          </a:p>
          <a:p>
            <a:pPr lvl="1" eaLnBrk="1" hangingPunct="1">
              <a:lnSpc>
                <a:spcPct val="90000"/>
              </a:lnSpc>
              <a:defRPr/>
            </a:pPr>
            <a:r>
              <a:rPr lang="en-US" sz="1800" b="1" dirty="0" smtClean="0">
                <a:solidFill>
                  <a:srgbClr val="FFFFFF"/>
                </a:solidFill>
              </a:rPr>
              <a:t>Consequently, to get rid of the report, Nero fastened the guilt and inflicted the most exquisite tortures on a class hated for their abominations, called Christians by the populace. </a:t>
            </a:r>
            <a:r>
              <a:rPr lang="en-US" sz="1800" b="1" dirty="0" err="1" smtClean="0">
                <a:solidFill>
                  <a:srgbClr val="FFFFFF"/>
                </a:solidFill>
              </a:rPr>
              <a:t>Christus</a:t>
            </a:r>
            <a:r>
              <a:rPr lang="en-US" sz="1800" b="1" dirty="0" smtClean="0">
                <a:solidFill>
                  <a:srgbClr val="FFFFFF"/>
                </a:solidFill>
              </a:rPr>
              <a:t>, from whom the name (Christians) had its origin, suffered the extreme penalty during the reign of Tiberius at the hands of one of our procurators, Pontius Pilatus, and a most mischievous superstition, thus checked for the moment, again broke out </a:t>
            </a:r>
            <a:r>
              <a:rPr lang="en-US" sz="1800" b="1" i="1" dirty="0" smtClean="0">
                <a:solidFill>
                  <a:srgbClr val="FFFFFF"/>
                </a:solidFill>
              </a:rPr>
              <a:t>not only in Judaea</a:t>
            </a:r>
            <a:r>
              <a:rPr lang="en-US" sz="1800" b="1" dirty="0" smtClean="0">
                <a:solidFill>
                  <a:srgbClr val="FFFFFF"/>
                </a:solidFill>
              </a:rPr>
              <a:t>, the first source of the evil, but even in Rome (see Acts !!!), where all things hideous and shameful from every part of the world find their </a:t>
            </a:r>
            <a:r>
              <a:rPr lang="en-US" sz="1800" b="1" dirty="0" err="1" smtClean="0">
                <a:solidFill>
                  <a:srgbClr val="FFFFFF"/>
                </a:solidFill>
              </a:rPr>
              <a:t>centre</a:t>
            </a:r>
            <a:r>
              <a:rPr lang="en-US" sz="1800" b="1" dirty="0" smtClean="0">
                <a:solidFill>
                  <a:srgbClr val="FFFFFF"/>
                </a:solidFill>
              </a:rPr>
              <a:t> and become popular.</a:t>
            </a:r>
          </a:p>
          <a:p>
            <a:pPr lvl="1" eaLnBrk="1" hangingPunct="1">
              <a:lnSpc>
                <a:spcPct val="90000"/>
              </a:lnSpc>
              <a:defRPr/>
            </a:pPr>
            <a:r>
              <a:rPr lang="en-US" sz="1800" b="1" dirty="0" smtClean="0">
                <a:solidFill>
                  <a:srgbClr val="FFFFFF"/>
                </a:solidFill>
              </a:rPr>
              <a:t> Accordingly, an arrest was first made of all who pleaded guilty; then, upon their information, an immense multitude was convicted, not so much of the crime of firing the city, as of hatred against mankind. Mockery of every sort was added to their deaths. Covered with the skins of beasts, they were torn by dogs and perished, or were nailed to crosses, or were doomed to the flames and burnt, to serve as a nightly illumination, when daylight had expired. </a:t>
            </a:r>
            <a:endParaRPr lang="en-US" sz="1800" dirty="0" smtClean="0">
              <a:solidFill>
                <a:srgbClr val="FFFFFF"/>
              </a:solidFill>
            </a:endParaRPr>
          </a:p>
          <a:p>
            <a:pPr eaLnBrk="1" hangingPunct="1">
              <a:lnSpc>
                <a:spcPct val="90000"/>
              </a:lnSpc>
              <a:defRPr/>
            </a:pPr>
            <a:endParaRPr lang="en-US" sz="2000" dirty="0" smtClean="0">
              <a:cs typeface="+mn-cs"/>
            </a:endParaRPr>
          </a:p>
        </p:txBody>
      </p:sp>
      <p:sp>
        <p:nvSpPr>
          <p:cNvPr id="9218" name="Rectangle 2"/>
          <p:cNvSpPr>
            <a:spLocks noGrp="1" noChangeArrowheads="1"/>
          </p:cNvSpPr>
          <p:nvPr>
            <p:ph type="title"/>
          </p:nvPr>
        </p:nvSpPr>
        <p:spPr>
          <a:xfrm>
            <a:off x="381000" y="685800"/>
            <a:ext cx="8229600" cy="914400"/>
          </a:xfrm>
        </p:spPr>
        <p:txBody>
          <a:bodyPr/>
          <a:lstStyle/>
          <a:p>
            <a:pPr eaLnBrk="1" hangingPunct="1">
              <a:defRPr/>
            </a:pPr>
            <a:r>
              <a:rPr lang="en-US" dirty="0" smtClean="0">
                <a:cs typeface="+mj-cs"/>
              </a:rPr>
              <a:t>Tacitus on the Christian persecution</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2131755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685800" y="1295400"/>
            <a:ext cx="7848600" cy="4800600"/>
          </a:xfrm>
        </p:spPr>
        <p:txBody>
          <a:bodyPr/>
          <a:lstStyle/>
          <a:p>
            <a:pPr eaLnBrk="1" hangingPunct="1">
              <a:defRPr/>
            </a:pPr>
            <a:r>
              <a:rPr lang="en-US" dirty="0" smtClean="0">
                <a:solidFill>
                  <a:srgbClr val="FFFFFF"/>
                </a:solidFill>
                <a:cs typeface="+mn-cs"/>
              </a:rPr>
              <a:t>Tacitus was a Roman Historian – he is neutral (not Jew, not Christian). His testimony is as unbiased as you can get</a:t>
            </a:r>
          </a:p>
          <a:p>
            <a:pPr eaLnBrk="1" hangingPunct="1">
              <a:defRPr/>
            </a:pPr>
            <a:r>
              <a:rPr lang="en-US" dirty="0" smtClean="0">
                <a:solidFill>
                  <a:srgbClr val="FFFFFF"/>
                </a:solidFill>
                <a:cs typeface="+mn-cs"/>
              </a:rPr>
              <a:t>Tacitus testified that a multitude of Christians would die a cruel death for their faith – these Christians included Peter, Paul and other disciples of Jesus</a:t>
            </a:r>
          </a:p>
          <a:p>
            <a:pPr eaLnBrk="1" hangingPunct="1">
              <a:defRPr/>
            </a:pPr>
            <a:r>
              <a:rPr lang="en-US" dirty="0" smtClean="0">
                <a:solidFill>
                  <a:srgbClr val="FFFFFF"/>
                </a:solidFill>
                <a:cs typeface="+mn-cs"/>
              </a:rPr>
              <a:t>Tacitus hinted at the miracle of Jesus</a:t>
            </a:r>
            <a:r>
              <a:rPr lang="ja-JP" altLang="en-US" dirty="0" smtClean="0">
                <a:solidFill>
                  <a:srgbClr val="FFFFFF"/>
                </a:solidFill>
                <a:latin typeface="Arial"/>
                <a:cs typeface="+mn-cs"/>
              </a:rPr>
              <a:t>’</a:t>
            </a:r>
            <a:r>
              <a:rPr lang="en-US" dirty="0" smtClean="0">
                <a:solidFill>
                  <a:srgbClr val="FFFFFF"/>
                </a:solidFill>
                <a:cs typeface="+mn-cs"/>
              </a:rPr>
              <a:t> resurrection:</a:t>
            </a:r>
          </a:p>
          <a:p>
            <a:pPr lvl="1" eaLnBrk="1" hangingPunct="1">
              <a:defRPr/>
            </a:pPr>
            <a:r>
              <a:rPr lang="en-US" dirty="0" smtClean="0">
                <a:solidFill>
                  <a:srgbClr val="FFFFFF"/>
                </a:solidFill>
              </a:rPr>
              <a:t>He called it </a:t>
            </a:r>
            <a:r>
              <a:rPr lang="en-US" sz="2000" b="1" dirty="0" smtClean="0">
                <a:solidFill>
                  <a:srgbClr val="FFFFFF"/>
                </a:solidFill>
              </a:rPr>
              <a:t>a most mischievous superstition…</a:t>
            </a:r>
          </a:p>
        </p:txBody>
      </p:sp>
      <p:sp>
        <p:nvSpPr>
          <p:cNvPr id="10242" name="Rectangle 2"/>
          <p:cNvSpPr>
            <a:spLocks noGrp="1" noChangeArrowheads="1"/>
          </p:cNvSpPr>
          <p:nvPr>
            <p:ph type="title"/>
          </p:nvPr>
        </p:nvSpPr>
        <p:spPr>
          <a:xfrm>
            <a:off x="533400" y="838200"/>
            <a:ext cx="7543800" cy="914400"/>
          </a:xfrm>
        </p:spPr>
        <p:txBody>
          <a:bodyPr/>
          <a:lstStyle/>
          <a:p>
            <a:pPr eaLnBrk="1" hangingPunct="1">
              <a:defRPr/>
            </a:pPr>
            <a:r>
              <a:rPr lang="en-US" dirty="0" smtClean="0">
                <a:cs typeface="+mj-cs"/>
              </a:rPr>
              <a:t>Importance of Tacitus</a:t>
            </a:r>
            <a:r>
              <a:rPr lang="ja-JP" altLang="en-US" dirty="0" smtClean="0">
                <a:latin typeface="Arial"/>
                <a:cs typeface="+mj-cs"/>
              </a:rPr>
              <a:t>’</a:t>
            </a:r>
            <a:r>
              <a:rPr lang="en-US" dirty="0" smtClean="0">
                <a:cs typeface="+mj-cs"/>
              </a:rPr>
              <a:t> testimony</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557897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dissolve">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dissolve">
                                      <p:cBhvr>
                                        <p:cTn id="12" dur="500"/>
                                        <p:tgtEl>
                                          <p:spTgt spid="10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dissolve">
                                      <p:cBhvr>
                                        <p:cTn id="17" dur="500"/>
                                        <p:tgtEl>
                                          <p:spTgt spid="102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dissolve">
                                      <p:cBhvr>
                                        <p:cTn id="22" dur="500"/>
                                        <p:tgtEl>
                                          <p:spTgt spid="10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bldLvl="2"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685800" y="1295400"/>
            <a:ext cx="7924800" cy="5562600"/>
          </a:xfrm>
        </p:spPr>
        <p:txBody>
          <a:bodyPr/>
          <a:lstStyle/>
          <a:p>
            <a:pPr eaLnBrk="1" hangingPunct="1">
              <a:defRPr/>
            </a:pPr>
            <a:r>
              <a:rPr lang="en-US" sz="2400" dirty="0" smtClean="0">
                <a:solidFill>
                  <a:srgbClr val="FFFFFF"/>
                </a:solidFill>
                <a:cs typeface="+mn-cs"/>
              </a:rPr>
              <a:t>Pliny the Younger wrote many letters to his friend Emperor </a:t>
            </a:r>
            <a:r>
              <a:rPr lang="en-US" sz="2400" dirty="0" err="1" smtClean="0">
                <a:solidFill>
                  <a:srgbClr val="FFFFFF"/>
                </a:solidFill>
                <a:cs typeface="+mn-cs"/>
              </a:rPr>
              <a:t>Tarjan</a:t>
            </a:r>
            <a:r>
              <a:rPr lang="en-US" sz="2400" dirty="0" smtClean="0">
                <a:solidFill>
                  <a:srgbClr val="FFFFFF"/>
                </a:solidFill>
                <a:cs typeface="+mn-cs"/>
              </a:rPr>
              <a:t> to ask advice</a:t>
            </a:r>
          </a:p>
          <a:p>
            <a:pPr eaLnBrk="1" hangingPunct="1">
              <a:defRPr/>
            </a:pPr>
            <a:r>
              <a:rPr lang="en-US" sz="2400" dirty="0" smtClean="0">
                <a:solidFill>
                  <a:srgbClr val="FFFFFF"/>
                </a:solidFill>
                <a:cs typeface="+mn-cs"/>
              </a:rPr>
              <a:t>In one of Pliny</a:t>
            </a:r>
            <a:r>
              <a:rPr lang="ja-JP" altLang="en-US" sz="2400" dirty="0" smtClean="0">
                <a:solidFill>
                  <a:srgbClr val="FFFFFF"/>
                </a:solidFill>
                <a:latin typeface="Arial"/>
                <a:cs typeface="+mn-cs"/>
              </a:rPr>
              <a:t>’</a:t>
            </a:r>
            <a:r>
              <a:rPr lang="en-US" sz="2400" dirty="0" smtClean="0">
                <a:solidFill>
                  <a:srgbClr val="FFFFFF"/>
                </a:solidFill>
                <a:cs typeface="+mn-cs"/>
              </a:rPr>
              <a:t>s letter:</a:t>
            </a:r>
          </a:p>
          <a:p>
            <a:pPr lvl="1" eaLnBrk="1" hangingPunct="1">
              <a:defRPr/>
            </a:pPr>
            <a:r>
              <a:rPr lang="en-US" sz="2000" b="1" dirty="0" smtClean="0">
                <a:solidFill>
                  <a:srgbClr val="FFFFFF"/>
                </a:solidFill>
              </a:rPr>
              <a:t>Those who denied that they were or had been Christians, when they invoked the gods in words dictated by me, offered prayer with incense and wine to your (i.e.,  Emperor Trajan) image, which I had ordered to be brought for this purpose together with statues of the gods, and moreover cursed Christ -- none of which those who are </a:t>
            </a:r>
            <a:r>
              <a:rPr lang="en-US" sz="2000" b="1" i="1" dirty="0" smtClean="0">
                <a:solidFill>
                  <a:srgbClr val="FFFFFF"/>
                </a:solidFill>
              </a:rPr>
              <a:t>really Christians</a:t>
            </a:r>
            <a:r>
              <a:rPr lang="en-US" sz="2000" b="1" dirty="0" smtClean="0">
                <a:solidFill>
                  <a:srgbClr val="FFFFFF"/>
                </a:solidFill>
              </a:rPr>
              <a:t>, it is said, can be forced to do -- these I thought should be discharged. </a:t>
            </a:r>
          </a:p>
          <a:p>
            <a:pPr eaLnBrk="1" hangingPunct="1">
              <a:defRPr/>
            </a:pPr>
            <a:r>
              <a:rPr lang="en-US" sz="2400" dirty="0" smtClean="0">
                <a:solidFill>
                  <a:srgbClr val="FFFFFF"/>
                </a:solidFill>
                <a:cs typeface="+mn-cs"/>
              </a:rPr>
              <a:t>Pliny basically said that real Christians cannot be forced into worshiping any other god</a:t>
            </a:r>
          </a:p>
          <a:p>
            <a:pPr lvl="1" eaLnBrk="1" hangingPunct="1">
              <a:defRPr/>
            </a:pPr>
            <a:endParaRPr lang="en-US" sz="2000" dirty="0" smtClean="0"/>
          </a:p>
        </p:txBody>
      </p:sp>
      <p:sp>
        <p:nvSpPr>
          <p:cNvPr id="11266" name="Rectangle 2"/>
          <p:cNvSpPr>
            <a:spLocks noGrp="1" noChangeArrowheads="1"/>
          </p:cNvSpPr>
          <p:nvPr>
            <p:ph type="title"/>
          </p:nvPr>
        </p:nvSpPr>
        <p:spPr>
          <a:xfrm>
            <a:off x="609600" y="457200"/>
            <a:ext cx="7543800" cy="914400"/>
          </a:xfrm>
        </p:spPr>
        <p:txBody>
          <a:bodyPr/>
          <a:lstStyle/>
          <a:p>
            <a:pPr eaLnBrk="1" hangingPunct="1">
              <a:defRPr/>
            </a:pPr>
            <a:r>
              <a:rPr lang="en-US" dirty="0" smtClean="0">
                <a:cs typeface="+mj-cs"/>
              </a:rPr>
              <a:t>Pliny the Younger on the Christians</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455486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dissolve">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dissolve">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dissolve">
                                      <p:cBhvr>
                                        <p:cTn id="17" dur="5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dissolve">
                                      <p:cBhvr>
                                        <p:cTn id="22" dur="500"/>
                                        <p:tgtEl>
                                          <p:spTgt spid="11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bldLvl="2"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609600" y="990600"/>
            <a:ext cx="7924800" cy="5562600"/>
          </a:xfrm>
        </p:spPr>
        <p:txBody>
          <a:bodyPr/>
          <a:lstStyle/>
          <a:p>
            <a:pPr eaLnBrk="1" hangingPunct="1">
              <a:defRPr/>
            </a:pPr>
            <a:r>
              <a:rPr lang="en-US" dirty="0" smtClean="0">
                <a:solidFill>
                  <a:srgbClr val="FFFFFF"/>
                </a:solidFill>
                <a:cs typeface="+mn-cs"/>
              </a:rPr>
              <a:t>In a letter to Emperor Trajan, Pliny wrote:</a:t>
            </a:r>
          </a:p>
          <a:p>
            <a:pPr lvl="1" eaLnBrk="1" hangingPunct="1">
              <a:defRPr/>
            </a:pPr>
            <a:r>
              <a:rPr lang="en-US" b="1" dirty="0" smtClean="0">
                <a:solidFill>
                  <a:srgbClr val="FFFFFF"/>
                </a:solidFill>
              </a:rPr>
              <a:t>Meanwhile, in the case of those who were denounced to me as Christians, I have observed the following procedure: </a:t>
            </a:r>
          </a:p>
          <a:p>
            <a:pPr lvl="1" eaLnBrk="1" hangingPunct="1">
              <a:buFontTx/>
              <a:buNone/>
              <a:defRPr/>
            </a:pPr>
            <a:r>
              <a:rPr lang="en-US" b="1" dirty="0" smtClean="0">
                <a:solidFill>
                  <a:srgbClr val="FFFFFF"/>
                </a:solidFill>
              </a:rPr>
              <a:t>   I interrogated these as to whether they were Christians; those who confessed I interrogated a second and a third time, threatening them with punishment; those who persisted I ordered executed.... </a:t>
            </a:r>
          </a:p>
          <a:p>
            <a:pPr eaLnBrk="1" hangingPunct="1">
              <a:defRPr/>
            </a:pPr>
            <a:r>
              <a:rPr lang="en-US" dirty="0" smtClean="0">
                <a:solidFill>
                  <a:srgbClr val="FFFFFF"/>
                </a:solidFill>
                <a:cs typeface="+mn-cs"/>
              </a:rPr>
              <a:t>All you need to do to save your neck was to denounce Jesus as your savior !</a:t>
            </a:r>
          </a:p>
          <a:p>
            <a:pPr lvl="1" eaLnBrk="1" hangingPunct="1">
              <a:defRPr/>
            </a:pPr>
            <a:r>
              <a:rPr lang="en-US" dirty="0" smtClean="0">
                <a:solidFill>
                  <a:srgbClr val="FFFFFF"/>
                </a:solidFill>
              </a:rPr>
              <a:t>Yet, real Christians rather chose death</a:t>
            </a:r>
          </a:p>
          <a:p>
            <a:pPr lvl="1" eaLnBrk="1" hangingPunct="1">
              <a:defRPr/>
            </a:pPr>
            <a:r>
              <a:rPr lang="en-US" dirty="0" smtClean="0">
                <a:solidFill>
                  <a:srgbClr val="FFFFFF"/>
                </a:solidFill>
              </a:rPr>
              <a:t>Why ? They saw Jesus die and came back to life...</a:t>
            </a:r>
          </a:p>
        </p:txBody>
      </p:sp>
      <p:sp>
        <p:nvSpPr>
          <p:cNvPr id="12290" name="Rectangle 2"/>
          <p:cNvSpPr>
            <a:spLocks noGrp="1" noChangeArrowheads="1"/>
          </p:cNvSpPr>
          <p:nvPr>
            <p:ph type="title"/>
          </p:nvPr>
        </p:nvSpPr>
        <p:spPr>
          <a:xfrm>
            <a:off x="533400" y="685800"/>
            <a:ext cx="7543800" cy="914400"/>
          </a:xfrm>
        </p:spPr>
        <p:txBody>
          <a:bodyPr/>
          <a:lstStyle/>
          <a:p>
            <a:pPr eaLnBrk="1" hangingPunct="1">
              <a:defRPr/>
            </a:pPr>
            <a:r>
              <a:rPr lang="en-US" dirty="0" smtClean="0">
                <a:cs typeface="+mj-cs"/>
              </a:rPr>
              <a:t>Pliny on how he identify a Christian</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369951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dissolve">
                                      <p:cBhvr>
                                        <p:cTn id="7" dur="500"/>
                                        <p:tgtEl>
                                          <p:spTgt spid="12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dissolve">
                                      <p:cBhvr>
                                        <p:cTn id="12" dur="500"/>
                                        <p:tgtEl>
                                          <p:spTgt spid="122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dissolve">
                                      <p:cBhvr>
                                        <p:cTn id="17" dur="500"/>
                                        <p:tgtEl>
                                          <p:spTgt spid="122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91">
                                            <p:txEl>
                                              <p:pRg st="3" end="3"/>
                                            </p:txEl>
                                          </p:spTgt>
                                        </p:tgtEl>
                                        <p:attrNameLst>
                                          <p:attrName>style.visibility</p:attrName>
                                        </p:attrNameLst>
                                      </p:cBhvr>
                                      <p:to>
                                        <p:strVal val="visible"/>
                                      </p:to>
                                    </p:set>
                                    <p:animEffect transition="in" filter="dissolve">
                                      <p:cBhvr>
                                        <p:cTn id="22" dur="500"/>
                                        <p:tgtEl>
                                          <p:spTgt spid="122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291">
                                            <p:txEl>
                                              <p:pRg st="4" end="4"/>
                                            </p:txEl>
                                          </p:spTgt>
                                        </p:tgtEl>
                                        <p:attrNameLst>
                                          <p:attrName>style.visibility</p:attrName>
                                        </p:attrNameLst>
                                      </p:cBhvr>
                                      <p:to>
                                        <p:strVal val="visible"/>
                                      </p:to>
                                    </p:set>
                                    <p:animEffect transition="in" filter="dissolve">
                                      <p:cBhvr>
                                        <p:cTn id="27" dur="500"/>
                                        <p:tgtEl>
                                          <p:spTgt spid="1229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291">
                                            <p:txEl>
                                              <p:pRg st="5" end="5"/>
                                            </p:txEl>
                                          </p:spTgt>
                                        </p:tgtEl>
                                        <p:attrNameLst>
                                          <p:attrName>style.visibility</p:attrName>
                                        </p:attrNameLst>
                                      </p:cBhvr>
                                      <p:to>
                                        <p:strVal val="visible"/>
                                      </p:to>
                                    </p:set>
                                    <p:animEffect transition="in" filter="dissolve">
                                      <p:cBhvr>
                                        <p:cTn id="32" dur="500"/>
                                        <p:tgtEl>
                                          <p:spTgt spid="122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bldLvl="2"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457200" y="1066800"/>
            <a:ext cx="8001000" cy="5562600"/>
          </a:xfrm>
        </p:spPr>
        <p:txBody>
          <a:bodyPr/>
          <a:lstStyle/>
          <a:p>
            <a:pPr eaLnBrk="1" hangingPunct="1">
              <a:lnSpc>
                <a:spcPct val="90000"/>
              </a:lnSpc>
              <a:defRPr/>
            </a:pPr>
            <a:r>
              <a:rPr lang="en-US" dirty="0" smtClean="0">
                <a:solidFill>
                  <a:srgbClr val="FFFFFF"/>
                </a:solidFill>
                <a:cs typeface="+mn-cs"/>
              </a:rPr>
              <a:t>Pliny was clearly puzzled about these Christian criminals, he wrote in a letter:</a:t>
            </a:r>
          </a:p>
          <a:p>
            <a:pPr lvl="1" eaLnBrk="1" hangingPunct="1">
              <a:lnSpc>
                <a:spcPct val="90000"/>
              </a:lnSpc>
              <a:defRPr/>
            </a:pPr>
            <a:r>
              <a:rPr lang="en-US" dirty="0" smtClean="0">
                <a:solidFill>
                  <a:srgbClr val="FFFFFF"/>
                </a:solidFill>
              </a:rPr>
              <a:t>They (Christians) asserted, however, that the sum and substance of their fault or error had been that they were accustomed to meet on a fixed day before dawn and sing responsively a hymn to Christ as to a god, and to bind themselves by oath, not to some crime, but not to commit fraud, theft, or adultery, not falsify their trust, nor to refuse to return a trust when called upon to do so. I therefore postponed the investigation and hastened to consult you...</a:t>
            </a:r>
          </a:p>
          <a:p>
            <a:pPr eaLnBrk="1" hangingPunct="1">
              <a:lnSpc>
                <a:spcPct val="90000"/>
              </a:lnSpc>
              <a:defRPr/>
            </a:pPr>
            <a:r>
              <a:rPr lang="en-US" dirty="0" smtClean="0">
                <a:solidFill>
                  <a:srgbClr val="FFFFFF"/>
                </a:solidFill>
                <a:cs typeface="+mn-cs"/>
              </a:rPr>
              <a:t>Clearly, these can</a:t>
            </a:r>
            <a:r>
              <a:rPr lang="ja-JP" altLang="en-US" dirty="0" smtClean="0">
                <a:solidFill>
                  <a:srgbClr val="FFFFFF"/>
                </a:solidFill>
                <a:latin typeface="Arial"/>
                <a:cs typeface="+mn-cs"/>
              </a:rPr>
              <a:t>’</a:t>
            </a:r>
            <a:r>
              <a:rPr lang="en-US" dirty="0" smtClean="0">
                <a:solidFill>
                  <a:srgbClr val="FFFFFF"/>
                </a:solidFill>
                <a:cs typeface="+mn-cs"/>
              </a:rPr>
              <a:t>t be crimes punishable by death...</a:t>
            </a:r>
          </a:p>
        </p:txBody>
      </p:sp>
      <p:sp>
        <p:nvSpPr>
          <p:cNvPr id="13314" name="Rectangle 2"/>
          <p:cNvSpPr>
            <a:spLocks noGrp="1" noChangeArrowheads="1"/>
          </p:cNvSpPr>
          <p:nvPr>
            <p:ph type="title"/>
          </p:nvPr>
        </p:nvSpPr>
        <p:spPr>
          <a:xfrm>
            <a:off x="381000" y="990600"/>
            <a:ext cx="7543800" cy="914400"/>
          </a:xfrm>
        </p:spPr>
        <p:txBody>
          <a:bodyPr/>
          <a:lstStyle/>
          <a:p>
            <a:pPr eaLnBrk="1" hangingPunct="1">
              <a:defRPr/>
            </a:pPr>
            <a:r>
              <a:rPr lang="en-US" dirty="0" smtClean="0">
                <a:cs typeface="+mj-cs"/>
              </a:rPr>
              <a:t>Pliny was puzzled about the Christians</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653932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dissolve">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dissolve">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dissolve">
                                      <p:cBhvr>
                                        <p:cTn id="17" dur="500"/>
                                        <p:tgtEl>
                                          <p:spTgt spid="133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bldLvl="2"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685800" y="1295400"/>
            <a:ext cx="8001000" cy="5257800"/>
          </a:xfrm>
        </p:spPr>
        <p:txBody>
          <a:bodyPr/>
          <a:lstStyle/>
          <a:p>
            <a:pPr eaLnBrk="1" hangingPunct="1">
              <a:defRPr/>
            </a:pPr>
            <a:r>
              <a:rPr lang="en-US" sz="2400" dirty="0" smtClean="0">
                <a:solidFill>
                  <a:srgbClr val="FFFFFF"/>
                </a:solidFill>
                <a:cs typeface="+mn-cs"/>
              </a:rPr>
              <a:t>Roman Historian </a:t>
            </a:r>
            <a:r>
              <a:rPr lang="en-US" sz="2400" b="1" dirty="0" smtClean="0">
                <a:solidFill>
                  <a:srgbClr val="FFFFFF"/>
                </a:solidFill>
                <a:cs typeface="+mn-cs"/>
              </a:rPr>
              <a:t>Suetonius</a:t>
            </a:r>
            <a:r>
              <a:rPr lang="en-US" sz="2400" dirty="0" smtClean="0">
                <a:solidFill>
                  <a:srgbClr val="FFFFFF"/>
                </a:solidFill>
                <a:cs typeface="+mn-cs"/>
              </a:rPr>
              <a:t> wrote in </a:t>
            </a:r>
            <a:r>
              <a:rPr lang="ja-JP" altLang="en-US" sz="2400" dirty="0" smtClean="0">
                <a:solidFill>
                  <a:srgbClr val="FFFFFF"/>
                </a:solidFill>
                <a:latin typeface="Arial"/>
                <a:cs typeface="+mn-cs"/>
              </a:rPr>
              <a:t>“</a:t>
            </a:r>
            <a:r>
              <a:rPr lang="en-US" sz="2400" b="1" dirty="0" smtClean="0">
                <a:solidFill>
                  <a:srgbClr val="FFFFFF"/>
                </a:solidFill>
                <a:cs typeface="+mn-cs"/>
              </a:rPr>
              <a:t>Life of Claudius</a:t>
            </a:r>
            <a:r>
              <a:rPr lang="ja-JP" altLang="en-US" sz="2400" dirty="0" smtClean="0">
                <a:solidFill>
                  <a:srgbClr val="FFFFFF"/>
                </a:solidFill>
                <a:latin typeface="Arial"/>
                <a:cs typeface="+mn-cs"/>
              </a:rPr>
              <a:t>”</a:t>
            </a:r>
            <a:r>
              <a:rPr lang="en-US" sz="2400" dirty="0" smtClean="0">
                <a:solidFill>
                  <a:srgbClr val="FFFFFF"/>
                </a:solidFill>
                <a:cs typeface="+mn-cs"/>
              </a:rPr>
              <a:t>:</a:t>
            </a:r>
          </a:p>
          <a:p>
            <a:pPr lvl="1" eaLnBrk="1" hangingPunct="1">
              <a:defRPr/>
            </a:pPr>
            <a:r>
              <a:rPr lang="en-US" sz="2000" dirty="0" smtClean="0">
                <a:solidFill>
                  <a:srgbClr val="FFFFFF"/>
                </a:solidFill>
              </a:rPr>
              <a:t>As the Jews were making constant disturbances at the instigation of </a:t>
            </a:r>
            <a:r>
              <a:rPr lang="en-US" sz="2000" dirty="0" err="1" smtClean="0">
                <a:solidFill>
                  <a:srgbClr val="FFFFFF"/>
                </a:solidFill>
              </a:rPr>
              <a:t>Chrestus</a:t>
            </a:r>
            <a:r>
              <a:rPr lang="en-US" sz="2000" dirty="0" smtClean="0">
                <a:solidFill>
                  <a:srgbClr val="FFFFFF"/>
                </a:solidFill>
              </a:rPr>
              <a:t> (Christ?), he (Claudius) expelled them (Jews) from Rome.</a:t>
            </a:r>
            <a:r>
              <a:rPr lang="en-US" sz="2000" b="1" dirty="0" smtClean="0">
                <a:solidFill>
                  <a:srgbClr val="FFFFFF"/>
                </a:solidFill>
              </a:rPr>
              <a:t> </a:t>
            </a:r>
          </a:p>
          <a:p>
            <a:pPr lvl="1" eaLnBrk="1" hangingPunct="1">
              <a:defRPr/>
            </a:pPr>
            <a:endParaRPr lang="en-US" sz="2000" b="1" dirty="0" smtClean="0">
              <a:solidFill>
                <a:srgbClr val="FFFFFF"/>
              </a:solidFill>
            </a:endParaRPr>
          </a:p>
          <a:p>
            <a:pPr eaLnBrk="1" hangingPunct="1">
              <a:defRPr/>
            </a:pPr>
            <a:r>
              <a:rPr lang="en-US" sz="2400" dirty="0" smtClean="0">
                <a:solidFill>
                  <a:srgbClr val="FFFFFF"/>
                </a:solidFill>
                <a:cs typeface="+mn-cs"/>
              </a:rPr>
              <a:t>There is </a:t>
            </a:r>
            <a:r>
              <a:rPr lang="en-US" sz="2400" b="1" dirty="0" smtClean="0">
                <a:solidFill>
                  <a:srgbClr val="FFFFFF"/>
                </a:solidFill>
                <a:cs typeface="+mn-cs"/>
              </a:rPr>
              <a:t>one other historian</a:t>
            </a:r>
            <a:r>
              <a:rPr lang="en-US" sz="2400" dirty="0" smtClean="0">
                <a:solidFill>
                  <a:srgbClr val="FFFFFF"/>
                </a:solidFill>
                <a:cs typeface="+mn-cs"/>
              </a:rPr>
              <a:t> that wrote about the </a:t>
            </a:r>
            <a:r>
              <a:rPr lang="en-US" sz="2400" b="1" dirty="0" smtClean="0">
                <a:solidFill>
                  <a:srgbClr val="FFFFFF"/>
                </a:solidFill>
                <a:cs typeface="+mn-cs"/>
              </a:rPr>
              <a:t>expulsion of Jews from Rome</a:t>
            </a:r>
            <a:r>
              <a:rPr lang="en-US" sz="2400" dirty="0" smtClean="0">
                <a:solidFill>
                  <a:srgbClr val="FFFFFF"/>
                </a:solidFill>
                <a:cs typeface="+mn-cs"/>
              </a:rPr>
              <a:t>:</a:t>
            </a:r>
          </a:p>
          <a:p>
            <a:pPr lvl="1" eaLnBrk="1" hangingPunct="1">
              <a:defRPr/>
            </a:pPr>
            <a:r>
              <a:rPr lang="en-US" sz="2000" dirty="0" smtClean="0">
                <a:solidFill>
                  <a:srgbClr val="FFFFFF"/>
                </a:solidFill>
              </a:rPr>
              <a:t>Acts 18:2 --- There he became acquainted with a Jew named Aquila, born in Pontus, who had recently arrived from Italy with his wife, Priscilla. They had been expelled from Italy as a result of Claudius Caesar's order to deport all Jews from Rome. </a:t>
            </a:r>
          </a:p>
          <a:p>
            <a:pPr lvl="1" eaLnBrk="1" hangingPunct="1">
              <a:defRPr/>
            </a:pPr>
            <a:r>
              <a:rPr lang="en-US" sz="2000" dirty="0" smtClean="0">
                <a:solidFill>
                  <a:srgbClr val="FFFFFF"/>
                </a:solidFill>
              </a:rPr>
              <a:t>This Historian was </a:t>
            </a:r>
            <a:r>
              <a:rPr lang="en-US" sz="2000" b="1" dirty="0" smtClean="0">
                <a:solidFill>
                  <a:srgbClr val="FFFFFF"/>
                </a:solidFill>
              </a:rPr>
              <a:t>Luke</a:t>
            </a:r>
            <a:r>
              <a:rPr lang="en-US" sz="2000" dirty="0" smtClean="0">
                <a:solidFill>
                  <a:srgbClr val="FFFFFF"/>
                </a:solidFill>
              </a:rPr>
              <a:t> !</a:t>
            </a:r>
          </a:p>
          <a:p>
            <a:pPr eaLnBrk="1" hangingPunct="1">
              <a:defRPr/>
            </a:pPr>
            <a:endParaRPr lang="en-US" dirty="0" smtClean="0">
              <a:solidFill>
                <a:srgbClr val="FFFFFF"/>
              </a:solidFill>
              <a:cs typeface="+mn-cs"/>
            </a:endParaRPr>
          </a:p>
        </p:txBody>
      </p:sp>
      <p:sp>
        <p:nvSpPr>
          <p:cNvPr id="14338" name="Rectangle 2"/>
          <p:cNvSpPr>
            <a:spLocks noGrp="1" noChangeArrowheads="1"/>
          </p:cNvSpPr>
          <p:nvPr>
            <p:ph type="title"/>
          </p:nvPr>
        </p:nvSpPr>
        <p:spPr>
          <a:xfrm>
            <a:off x="533400" y="533400"/>
            <a:ext cx="7696200" cy="914400"/>
          </a:xfrm>
        </p:spPr>
        <p:txBody>
          <a:bodyPr/>
          <a:lstStyle/>
          <a:p>
            <a:pPr eaLnBrk="1" hangingPunct="1">
              <a:defRPr/>
            </a:pPr>
            <a:r>
              <a:rPr lang="en-US" dirty="0" smtClean="0">
                <a:cs typeface="+mj-cs"/>
              </a:rPr>
              <a:t>Suetonius on the expulsion of Jews</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172572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dissolve">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dissolve">
                                      <p:cBhvr>
                                        <p:cTn id="12" dur="500"/>
                                        <p:tgtEl>
                                          <p:spTgt spid="143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9">
                                            <p:txEl>
                                              <p:pRg st="3" end="3"/>
                                            </p:txEl>
                                          </p:spTgt>
                                        </p:tgtEl>
                                        <p:attrNameLst>
                                          <p:attrName>style.visibility</p:attrName>
                                        </p:attrNameLst>
                                      </p:cBhvr>
                                      <p:to>
                                        <p:strVal val="visible"/>
                                      </p:to>
                                    </p:set>
                                    <p:animEffect transition="in" filter="dissolve">
                                      <p:cBhvr>
                                        <p:cTn id="17" dur="500"/>
                                        <p:tgtEl>
                                          <p:spTgt spid="1433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9">
                                            <p:txEl>
                                              <p:pRg st="4" end="4"/>
                                            </p:txEl>
                                          </p:spTgt>
                                        </p:tgtEl>
                                        <p:attrNameLst>
                                          <p:attrName>style.visibility</p:attrName>
                                        </p:attrNameLst>
                                      </p:cBhvr>
                                      <p:to>
                                        <p:strVal val="visible"/>
                                      </p:to>
                                    </p:set>
                                    <p:animEffect transition="in" filter="dissolve">
                                      <p:cBhvr>
                                        <p:cTn id="22" dur="500"/>
                                        <p:tgtEl>
                                          <p:spTgt spid="1433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animEffect transition="in" filter="dissolve">
                                      <p:cBhvr>
                                        <p:cTn id="27" dur="500"/>
                                        <p:tgtEl>
                                          <p:spTgt spid="14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bldLvl="2"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18433" name="Rectangle 1"/>
          <p:cNvSpPr>
            <a:spLocks noGrp="1" noChangeArrowheads="1"/>
          </p:cNvSpPr>
          <p:nvPr>
            <p:ph type="title"/>
          </p:nvPr>
        </p:nvSpPr>
        <p:spPr>
          <a:xfrm>
            <a:off x="533400" y="685800"/>
            <a:ext cx="7543800" cy="914400"/>
          </a:xfrm>
        </p:spPr>
        <p:txBody>
          <a:bodyPr/>
          <a:lstStyle/>
          <a:p>
            <a:r>
              <a:rPr lang="en-US" dirty="0" smtClean="0"/>
              <a:t>What is Postmodernism?</a:t>
            </a:r>
            <a:endParaRPr lang="en-US"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86063" y="2035175"/>
            <a:ext cx="3571875"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7711151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8433"/>
                                        </p:tgtEl>
                                        <p:attrNameLst>
                                          <p:attrName>style.visibility</p:attrName>
                                        </p:attrNameLst>
                                      </p:cBhvr>
                                      <p:to>
                                        <p:strVal val="visible"/>
                                      </p:to>
                                    </p:set>
                                    <p:animEffect transition="in" filter="box(out)">
                                      <p:cBhvr>
                                        <p:cTn id="7" dur="500"/>
                                        <p:tgtEl>
                                          <p:spTgt spid="18433"/>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8434"/>
                                        </p:tgtEl>
                                        <p:attrNameLst>
                                          <p:attrName>style.visibility</p:attrName>
                                        </p:attrNameLst>
                                      </p:cBhvr>
                                      <p:to>
                                        <p:strVal val="visible"/>
                                      </p:to>
                                    </p:set>
                                    <p:anim calcmode="lin" valueType="num">
                                      <p:cBhvr>
                                        <p:cTn id="11" dur="500" fill="hold"/>
                                        <p:tgtEl>
                                          <p:spTgt spid="18434"/>
                                        </p:tgtEl>
                                        <p:attrNameLst>
                                          <p:attrName>ppt_w</p:attrName>
                                        </p:attrNameLst>
                                      </p:cBhvr>
                                      <p:tavLst>
                                        <p:tav tm="0">
                                          <p:val>
                                            <p:fltVal val="0"/>
                                          </p:val>
                                        </p:tav>
                                        <p:tav tm="100000">
                                          <p:val>
                                            <p:strVal val="#ppt_w"/>
                                          </p:val>
                                        </p:tav>
                                      </p:tavLst>
                                    </p:anim>
                                    <p:anim calcmode="lin" valueType="num">
                                      <p:cBhvr>
                                        <p:cTn id="12" dur="500" fill="hold"/>
                                        <p:tgtEl>
                                          <p:spTgt spid="184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685800" y="1295400"/>
            <a:ext cx="8077200" cy="5257800"/>
          </a:xfrm>
        </p:spPr>
        <p:txBody>
          <a:bodyPr/>
          <a:lstStyle/>
          <a:p>
            <a:pPr eaLnBrk="1" hangingPunct="1">
              <a:defRPr/>
            </a:pPr>
            <a:r>
              <a:rPr lang="en-US" dirty="0" smtClean="0">
                <a:solidFill>
                  <a:srgbClr val="FFFFFF"/>
                </a:solidFill>
                <a:cs typeface="+mn-cs"/>
              </a:rPr>
              <a:t>Unlike many other religious books, the Bible is a narrative in a historical setting</a:t>
            </a:r>
          </a:p>
          <a:p>
            <a:pPr lvl="1" eaLnBrk="1" hangingPunct="1">
              <a:defRPr/>
            </a:pPr>
            <a:r>
              <a:rPr lang="en-US" dirty="0" smtClean="0">
                <a:solidFill>
                  <a:srgbClr val="FFFFFF"/>
                </a:solidFill>
              </a:rPr>
              <a:t>It talks about historical places and historical persons</a:t>
            </a:r>
          </a:p>
          <a:p>
            <a:pPr eaLnBrk="1" hangingPunct="1">
              <a:defRPr/>
            </a:pPr>
            <a:r>
              <a:rPr lang="en-US" dirty="0" smtClean="0">
                <a:solidFill>
                  <a:srgbClr val="FFFFFF"/>
                </a:solidFill>
                <a:cs typeface="+mn-cs"/>
              </a:rPr>
              <a:t>Many of the historical places and people mentioned in the Bible have been checked out by archeology</a:t>
            </a:r>
          </a:p>
          <a:p>
            <a:pPr lvl="1" eaLnBrk="1" hangingPunct="1">
              <a:defRPr/>
            </a:pPr>
            <a:r>
              <a:rPr lang="en-US" dirty="0" smtClean="0">
                <a:solidFill>
                  <a:srgbClr val="FFFFFF"/>
                </a:solidFill>
              </a:rPr>
              <a:t>The places and the people in the Bible are just as real as Alexander the Great, Julius Caesar and other well known historical things</a:t>
            </a:r>
          </a:p>
          <a:p>
            <a:pPr lvl="1" eaLnBrk="1" hangingPunct="1">
              <a:defRPr/>
            </a:pPr>
            <a:r>
              <a:rPr lang="en-US" dirty="0" smtClean="0">
                <a:solidFill>
                  <a:srgbClr val="FFFFFF"/>
                </a:solidFill>
              </a:rPr>
              <a:t>In fact, we have more accurate historical information on Jesus</a:t>
            </a:r>
            <a:r>
              <a:rPr lang="ja-JP" altLang="en-US" dirty="0" smtClean="0">
                <a:solidFill>
                  <a:srgbClr val="FFFFFF"/>
                </a:solidFill>
                <a:latin typeface="Arial"/>
              </a:rPr>
              <a:t>’</a:t>
            </a:r>
            <a:r>
              <a:rPr lang="en-US" dirty="0" smtClean="0">
                <a:solidFill>
                  <a:srgbClr val="FFFFFF"/>
                </a:solidFill>
              </a:rPr>
              <a:t> life and deeds than on Julius Caesar !</a:t>
            </a:r>
          </a:p>
        </p:txBody>
      </p:sp>
      <p:sp>
        <p:nvSpPr>
          <p:cNvPr id="15362" name="Rectangle 2"/>
          <p:cNvSpPr>
            <a:spLocks noGrp="1" noChangeArrowheads="1"/>
          </p:cNvSpPr>
          <p:nvPr>
            <p:ph type="title"/>
          </p:nvPr>
        </p:nvSpPr>
        <p:spPr>
          <a:xfrm>
            <a:off x="533400" y="762000"/>
            <a:ext cx="7543800" cy="914400"/>
          </a:xfrm>
        </p:spPr>
        <p:txBody>
          <a:bodyPr/>
          <a:lstStyle/>
          <a:p>
            <a:pPr eaLnBrk="1" hangingPunct="1">
              <a:defRPr/>
            </a:pPr>
            <a:r>
              <a:rPr lang="en-US" dirty="0" smtClean="0">
                <a:cs typeface="+mj-cs"/>
              </a:rPr>
              <a:t>Bible and Archeology</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50760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dissolve">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dissolve">
                                      <p:cBhvr>
                                        <p:cTn id="12" dur="500"/>
                                        <p:tgtEl>
                                          <p:spTgt spid="15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dissolve">
                                      <p:cBhvr>
                                        <p:cTn id="17" dur="500"/>
                                        <p:tgtEl>
                                          <p:spTgt spid="153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dissolve">
                                      <p:cBhvr>
                                        <p:cTn id="22" dur="500"/>
                                        <p:tgtEl>
                                          <p:spTgt spid="153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Effect transition="in" filter="dissolve">
                                      <p:cBhvr>
                                        <p:cTn id="27" dur="500"/>
                                        <p:tgtEl>
                                          <p:spTgt spid="15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bldLvl="2"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609600" y="1524000"/>
            <a:ext cx="7848600" cy="4953000"/>
          </a:xfrm>
        </p:spPr>
        <p:txBody>
          <a:bodyPr/>
          <a:lstStyle/>
          <a:p>
            <a:pPr eaLnBrk="1" hangingPunct="1">
              <a:defRPr/>
            </a:pPr>
            <a:r>
              <a:rPr lang="en-US" sz="2400" dirty="0" smtClean="0">
                <a:cs typeface="+mn-cs"/>
              </a:rPr>
              <a:t>John 5:1-15 mentions that Jesus heals a man at the </a:t>
            </a:r>
            <a:r>
              <a:rPr lang="en-US" sz="2400" b="1" dirty="0" smtClean="0">
                <a:cs typeface="+mn-cs"/>
              </a:rPr>
              <a:t>Pool of Bethesda</a:t>
            </a:r>
            <a:r>
              <a:rPr lang="en-US" sz="2400" dirty="0" smtClean="0">
                <a:cs typeface="+mn-cs"/>
              </a:rPr>
              <a:t>. John gave the </a:t>
            </a:r>
            <a:r>
              <a:rPr lang="en-US" sz="2400" b="1" dirty="0" smtClean="0">
                <a:cs typeface="+mn-cs"/>
              </a:rPr>
              <a:t>precise location</a:t>
            </a:r>
            <a:r>
              <a:rPr lang="en-US" sz="2400" dirty="0" smtClean="0">
                <a:cs typeface="+mn-cs"/>
              </a:rPr>
              <a:t> and </a:t>
            </a:r>
            <a:r>
              <a:rPr lang="en-US" sz="2400" b="1" dirty="0" smtClean="0">
                <a:cs typeface="+mn-cs"/>
              </a:rPr>
              <a:t>a description of the pool</a:t>
            </a:r>
            <a:r>
              <a:rPr lang="en-US" sz="2400" dirty="0" smtClean="0">
                <a:cs typeface="+mn-cs"/>
              </a:rPr>
              <a:t> as having </a:t>
            </a:r>
            <a:r>
              <a:rPr lang="en-US" sz="2400" b="1" dirty="0" smtClean="0">
                <a:cs typeface="+mn-cs"/>
              </a:rPr>
              <a:t>5 porticoes</a:t>
            </a:r>
            <a:r>
              <a:rPr lang="en-US" sz="2400" dirty="0" smtClean="0">
                <a:cs typeface="+mn-cs"/>
              </a:rPr>
              <a:t> (pillars): </a:t>
            </a:r>
          </a:p>
          <a:p>
            <a:pPr lvl="1" eaLnBrk="1" hangingPunct="1">
              <a:defRPr/>
            </a:pPr>
            <a:r>
              <a:rPr lang="en-US" sz="2000" dirty="0" smtClean="0"/>
              <a:t>John 5:1 --- After this there was a feast of the Jews, and Jesus went up to Jerusalem. Now there is a pool </a:t>
            </a:r>
            <a:r>
              <a:rPr lang="en-US" sz="2000" b="1" dirty="0" smtClean="0"/>
              <a:t>at the Sheep Gate at Jerusalem</a:t>
            </a:r>
            <a:r>
              <a:rPr lang="en-US" sz="2000" dirty="0" smtClean="0"/>
              <a:t>, which is called in Hebrew </a:t>
            </a:r>
            <a:r>
              <a:rPr lang="en-US" sz="2000" b="1" dirty="0" smtClean="0"/>
              <a:t>Bethesda</a:t>
            </a:r>
            <a:r>
              <a:rPr lang="en-US" sz="2000" dirty="0" smtClean="0"/>
              <a:t>, having </a:t>
            </a:r>
            <a:r>
              <a:rPr lang="en-US" sz="2000" b="1" dirty="0" smtClean="0"/>
              <a:t>five porches</a:t>
            </a:r>
            <a:r>
              <a:rPr lang="en-US" sz="2000" dirty="0" smtClean="0"/>
              <a:t>.</a:t>
            </a:r>
          </a:p>
          <a:p>
            <a:pPr eaLnBrk="1" hangingPunct="1">
              <a:defRPr/>
            </a:pPr>
            <a:r>
              <a:rPr lang="en-US" sz="2400" dirty="0" smtClean="0">
                <a:cs typeface="+mn-cs"/>
              </a:rPr>
              <a:t>For a long time, skeptics cited this as an example that John</a:t>
            </a:r>
            <a:r>
              <a:rPr lang="ja-JP" altLang="en-US" sz="2400" dirty="0" smtClean="0">
                <a:latin typeface="Arial"/>
                <a:cs typeface="+mn-cs"/>
              </a:rPr>
              <a:t>’</a:t>
            </a:r>
            <a:r>
              <a:rPr lang="en-US" sz="2400" dirty="0" smtClean="0">
                <a:cs typeface="+mn-cs"/>
              </a:rPr>
              <a:t>s Gospel was </a:t>
            </a:r>
            <a:r>
              <a:rPr lang="en-US" sz="2400" b="1" dirty="0" smtClean="0">
                <a:cs typeface="+mn-cs"/>
              </a:rPr>
              <a:t>inaccurate</a:t>
            </a:r>
            <a:r>
              <a:rPr lang="en-US" sz="2400" dirty="0" smtClean="0">
                <a:cs typeface="+mn-cs"/>
              </a:rPr>
              <a:t> because no such place had been found.... </a:t>
            </a:r>
          </a:p>
          <a:p>
            <a:pPr eaLnBrk="1" hangingPunct="1">
              <a:defRPr/>
            </a:pPr>
            <a:r>
              <a:rPr lang="en-US" sz="2400" dirty="0" smtClean="0">
                <a:cs typeface="+mn-cs"/>
              </a:rPr>
              <a:t>Notice that John </a:t>
            </a:r>
            <a:r>
              <a:rPr lang="en-US" sz="2400" b="1" dirty="0" smtClean="0">
                <a:cs typeface="+mn-cs"/>
              </a:rPr>
              <a:t>did not need</a:t>
            </a:r>
            <a:r>
              <a:rPr lang="en-US" sz="2400" dirty="0" smtClean="0">
                <a:cs typeface="+mn-cs"/>
              </a:rPr>
              <a:t> to describe the details of the pool (with its 5 pillars) in his gospel…</a:t>
            </a:r>
          </a:p>
          <a:p>
            <a:pPr eaLnBrk="1" hangingPunct="1">
              <a:defRPr/>
            </a:pPr>
            <a:endParaRPr lang="en-US" sz="2400" dirty="0" smtClean="0">
              <a:cs typeface="+mn-cs"/>
            </a:endParaRPr>
          </a:p>
          <a:p>
            <a:pPr eaLnBrk="1" hangingPunct="1">
              <a:defRPr/>
            </a:pPr>
            <a:endParaRPr lang="en-US" sz="2400" dirty="0" smtClean="0">
              <a:cs typeface="+mn-cs"/>
            </a:endParaRPr>
          </a:p>
        </p:txBody>
      </p:sp>
      <p:sp>
        <p:nvSpPr>
          <p:cNvPr id="16386" name="Rectangle 2"/>
          <p:cNvSpPr>
            <a:spLocks noGrp="1" noChangeArrowheads="1"/>
          </p:cNvSpPr>
          <p:nvPr>
            <p:ph type="title"/>
          </p:nvPr>
        </p:nvSpPr>
        <p:spPr>
          <a:xfrm>
            <a:off x="533400" y="609600"/>
            <a:ext cx="7543800" cy="914400"/>
          </a:xfrm>
        </p:spPr>
        <p:txBody>
          <a:bodyPr/>
          <a:lstStyle/>
          <a:p>
            <a:pPr eaLnBrk="1" hangingPunct="1">
              <a:defRPr/>
            </a:pPr>
            <a:r>
              <a:rPr lang="en-US" b="1" dirty="0" smtClean="0">
                <a:solidFill>
                  <a:schemeClr val="tx1"/>
                </a:solidFill>
                <a:cs typeface="+mj-cs"/>
              </a:rPr>
              <a:t>The Pool of Bethesda</a:t>
            </a:r>
            <a:r>
              <a:rPr lang="en-US" dirty="0" smtClean="0">
                <a:solidFill>
                  <a:srgbClr val="8B008B"/>
                </a:solidFill>
                <a:cs typeface="+mj-cs"/>
              </a:rPr>
              <a:t> </a:t>
            </a:r>
            <a:r>
              <a:rPr lang="en-US" dirty="0" smtClean="0">
                <a:cs typeface="+mj-cs"/>
              </a:rPr>
              <a:t/>
            </a:r>
            <a:br>
              <a:rPr lang="en-US" dirty="0" smtClean="0">
                <a:cs typeface="+mj-cs"/>
              </a:rPr>
            </a:br>
            <a:endParaRPr lang="en-US" dirty="0" smtClean="0">
              <a:cs typeface="+mj-cs"/>
            </a:endParaRP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1697408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dissolve">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dissolve">
                                      <p:cBhvr>
                                        <p:cTn id="12" dur="5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dissolve">
                                      <p:cBhvr>
                                        <p:cTn id="17" dur="500"/>
                                        <p:tgtEl>
                                          <p:spTgt spid="163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387">
                                            <p:txEl>
                                              <p:pRg st="3" end="3"/>
                                            </p:txEl>
                                          </p:spTgt>
                                        </p:tgtEl>
                                        <p:attrNameLst>
                                          <p:attrName>style.visibility</p:attrName>
                                        </p:attrNameLst>
                                      </p:cBhvr>
                                      <p:to>
                                        <p:strVal val="visible"/>
                                      </p:to>
                                    </p:set>
                                    <p:animEffect transition="in" filter="dissolve">
                                      <p:cBhvr>
                                        <p:cTn id="22" dur="500"/>
                                        <p:tgtEl>
                                          <p:spTgt spid="163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bldLvl="2"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381000" y="1828800"/>
            <a:ext cx="3200400" cy="4648200"/>
          </a:xfrm>
        </p:spPr>
        <p:txBody>
          <a:bodyPr/>
          <a:lstStyle/>
          <a:p>
            <a:pPr eaLnBrk="1" hangingPunct="1">
              <a:buFontTx/>
              <a:buNone/>
              <a:defRPr/>
            </a:pPr>
            <a:r>
              <a:rPr lang="en-US" sz="2400" dirty="0" smtClean="0">
                <a:cs typeface="+mn-cs"/>
              </a:rPr>
              <a:t>    </a:t>
            </a:r>
            <a:r>
              <a:rPr lang="en-US" sz="2400" dirty="0" smtClean="0">
                <a:solidFill>
                  <a:srgbClr val="FF6600"/>
                </a:solidFill>
                <a:cs typeface="+mn-cs"/>
              </a:rPr>
              <a:t>In the 19</a:t>
            </a:r>
            <a:r>
              <a:rPr lang="en-US" sz="2400" baseline="30000" dirty="0" smtClean="0">
                <a:solidFill>
                  <a:srgbClr val="FF6600"/>
                </a:solidFill>
                <a:cs typeface="+mn-cs"/>
              </a:rPr>
              <a:t>th</a:t>
            </a:r>
            <a:r>
              <a:rPr lang="en-US" sz="2400" dirty="0" smtClean="0">
                <a:solidFill>
                  <a:srgbClr val="FF6600"/>
                </a:solidFill>
                <a:cs typeface="+mn-cs"/>
              </a:rPr>
              <a:t> century, archaeologists discovered the remains of a pool exactly matching the description in John's Gospel</a:t>
            </a:r>
          </a:p>
          <a:p>
            <a:pPr eaLnBrk="1" hangingPunct="1">
              <a:defRPr/>
            </a:pPr>
            <a:endParaRPr lang="en-US" sz="2400" dirty="0" smtClean="0">
              <a:solidFill>
                <a:srgbClr val="FF6600"/>
              </a:solidFill>
              <a:cs typeface="+mn-cs"/>
            </a:endParaRPr>
          </a:p>
        </p:txBody>
      </p:sp>
      <p:sp>
        <p:nvSpPr>
          <p:cNvPr id="17410" name="Rectangle 2"/>
          <p:cNvSpPr>
            <a:spLocks noGrp="1" noChangeArrowheads="1"/>
          </p:cNvSpPr>
          <p:nvPr>
            <p:ph type="title"/>
          </p:nvPr>
        </p:nvSpPr>
        <p:spPr>
          <a:xfrm>
            <a:off x="228600" y="914400"/>
            <a:ext cx="7543800" cy="914400"/>
          </a:xfrm>
        </p:spPr>
        <p:txBody>
          <a:bodyPr/>
          <a:lstStyle/>
          <a:p>
            <a:pPr eaLnBrk="1" hangingPunct="1">
              <a:defRPr/>
            </a:pPr>
            <a:r>
              <a:rPr lang="en-US" b="1" dirty="0" smtClean="0">
                <a:solidFill>
                  <a:schemeClr val="tx1"/>
                </a:solidFill>
                <a:cs typeface="+mj-cs"/>
              </a:rPr>
              <a:t>The Pool of Bethesda Found</a:t>
            </a:r>
          </a:p>
        </p:txBody>
      </p:sp>
      <p:pic>
        <p:nvPicPr>
          <p:cNvPr id="2" name="Picture 1" descr="DSC_043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2400" y="1295400"/>
            <a:ext cx="4432188" cy="5105400"/>
          </a:xfrm>
          <a:prstGeom prst="rect">
            <a:avLst/>
          </a:prstGeom>
        </p:spPr>
      </p:pic>
      <p:sp>
        <p:nvSpPr>
          <p:cNvPr id="3" name="Footer Placeholder 2"/>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414677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dissolve">
                                      <p:cBhvr>
                                        <p:cTn id="7" dur="500"/>
                                        <p:tgtEl>
                                          <p:spTgt spid="174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ig 6.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 y="25400"/>
            <a:ext cx="8763000" cy="6832600"/>
          </a:xfrm>
        </p:spPr>
      </p:pic>
      <p:sp>
        <p:nvSpPr>
          <p:cNvPr id="3" name="Title 2"/>
          <p:cNvSpPr>
            <a:spLocks noGrp="1"/>
          </p:cNvSpPr>
          <p:nvPr>
            <p:ph type="title"/>
          </p:nvPr>
        </p:nvSpPr>
        <p:spPr/>
        <p:txBody>
          <a:bodyPr/>
          <a:lstStyle/>
          <a:p>
            <a:endParaRPr lang="en-US"/>
          </a:p>
        </p:txBody>
      </p:sp>
      <p:sp>
        <p:nvSpPr>
          <p:cNvPr id="5" name="Footer Placeholder 4"/>
          <p:cNvSpPr>
            <a:spLocks noGrp="1"/>
          </p:cNvSpPr>
          <p:nvPr>
            <p:ph type="ftr" sz="quarter" idx="12"/>
          </p:nvPr>
        </p:nvSpPr>
        <p:spPr/>
        <p:txBody>
          <a:bodyPr/>
          <a:lstStyle/>
          <a:p>
            <a:pPr>
              <a:defRPr/>
            </a:pPr>
            <a:r>
              <a:rPr lang="en-US" smtClean="0"/>
              <a:t>Dr. Jonathan Moore (jonkim12000@yahoo.com)</a:t>
            </a:r>
            <a:endParaRPr lang="en-US"/>
          </a:p>
        </p:txBody>
      </p:sp>
      <p:pic>
        <p:nvPicPr>
          <p:cNvPr id="7" name="Picture 6" descr="Figure 1b.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44098" cy="6858000"/>
          </a:xfrm>
          <a:prstGeom prst="rect">
            <a:avLst/>
          </a:prstGeom>
        </p:spPr>
      </p:pic>
      <p:pic>
        <p:nvPicPr>
          <p:cNvPr id="9" name="Picture 8" descr="DSC_043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082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t="1884" b="1884"/>
          <a:stretch>
            <a:fillRect/>
          </a:stretch>
        </p:blipFill>
        <p:spPr/>
      </p:pic>
      <p:sp>
        <p:nvSpPr>
          <p:cNvPr id="3" name="Title 2"/>
          <p:cNvSpPr>
            <a:spLocks noGrp="1"/>
          </p:cNvSpPr>
          <p:nvPr>
            <p:ph type="title"/>
          </p:nvPr>
        </p:nvSpPr>
        <p:spPr/>
        <p:txBody>
          <a:bodyPr/>
          <a:lstStyle/>
          <a:p>
            <a:endParaRPr lang="en-US"/>
          </a:p>
        </p:txBody>
      </p:sp>
      <p:sp>
        <p:nvSpPr>
          <p:cNvPr id="4" name="Footer Placeholder 3"/>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4975314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t="9948" b="9948"/>
          <a:stretch>
            <a:fillRect/>
          </a:stretch>
        </p:blipFill>
        <p:spPr/>
      </p:pic>
      <p:sp>
        <p:nvSpPr>
          <p:cNvPr id="3" name="Title 2"/>
          <p:cNvSpPr>
            <a:spLocks noGrp="1"/>
          </p:cNvSpPr>
          <p:nvPr>
            <p:ph type="title"/>
          </p:nvPr>
        </p:nvSpPr>
        <p:spPr/>
        <p:txBody>
          <a:bodyPr/>
          <a:lstStyle/>
          <a:p>
            <a:endParaRPr lang="en-US"/>
          </a:p>
        </p:txBody>
      </p:sp>
      <p:sp>
        <p:nvSpPr>
          <p:cNvPr id="4" name="Footer Placeholder 3"/>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26547855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0" y="1295400"/>
            <a:ext cx="3657600" cy="4876800"/>
          </a:xfrm>
        </p:spPr>
        <p:txBody>
          <a:bodyPr/>
          <a:lstStyle/>
          <a:p>
            <a:pPr eaLnBrk="1" hangingPunct="1">
              <a:defRPr/>
            </a:pPr>
            <a:r>
              <a:rPr lang="en-US" sz="2400" dirty="0" smtClean="0">
                <a:solidFill>
                  <a:srgbClr val="FFFF00"/>
                </a:solidFill>
                <a:cs typeface="+mn-cs"/>
              </a:rPr>
              <a:t>John 9:7 mentions another long disputed site: </a:t>
            </a:r>
            <a:r>
              <a:rPr lang="en-US" sz="2400" dirty="0" smtClean="0">
                <a:solidFill>
                  <a:srgbClr val="FF0000"/>
                </a:solidFill>
                <a:cs typeface="+mn-cs"/>
              </a:rPr>
              <a:t>the Pool of Siloam</a:t>
            </a:r>
            <a:r>
              <a:rPr lang="en-US" sz="2400" dirty="0" smtClean="0">
                <a:solidFill>
                  <a:srgbClr val="FFFF00"/>
                </a:solidFill>
                <a:cs typeface="+mn-cs"/>
              </a:rPr>
              <a:t> near the Temple in Jerusalem</a:t>
            </a:r>
          </a:p>
          <a:p>
            <a:pPr eaLnBrk="1" hangingPunct="1">
              <a:defRPr/>
            </a:pPr>
            <a:r>
              <a:rPr lang="en-US" sz="2400" dirty="0" smtClean="0">
                <a:solidFill>
                  <a:srgbClr val="FF6600"/>
                </a:solidFill>
                <a:cs typeface="+mn-cs"/>
              </a:rPr>
              <a:t>This pool was also discovered in 1897</a:t>
            </a:r>
          </a:p>
          <a:p>
            <a:pPr eaLnBrk="1" hangingPunct="1">
              <a:defRPr/>
            </a:pPr>
            <a:endParaRPr lang="en-US" sz="2400" dirty="0" smtClean="0">
              <a:cs typeface="+mn-cs"/>
            </a:endParaRPr>
          </a:p>
          <a:p>
            <a:pPr eaLnBrk="1" hangingPunct="1">
              <a:defRPr/>
            </a:pPr>
            <a:endParaRPr lang="en-US" sz="2400" dirty="0" smtClean="0">
              <a:cs typeface="+mn-cs"/>
            </a:endParaRPr>
          </a:p>
        </p:txBody>
      </p:sp>
      <p:sp>
        <p:nvSpPr>
          <p:cNvPr id="18434" name="Rectangle 2"/>
          <p:cNvSpPr>
            <a:spLocks noGrp="1" noChangeArrowheads="1"/>
          </p:cNvSpPr>
          <p:nvPr>
            <p:ph type="title"/>
          </p:nvPr>
        </p:nvSpPr>
        <p:spPr>
          <a:xfrm>
            <a:off x="304800" y="914400"/>
            <a:ext cx="7543800" cy="914400"/>
          </a:xfrm>
        </p:spPr>
        <p:txBody>
          <a:bodyPr/>
          <a:lstStyle/>
          <a:p>
            <a:pPr eaLnBrk="1" hangingPunct="1">
              <a:defRPr/>
            </a:pPr>
            <a:r>
              <a:rPr lang="en-US" b="1" dirty="0" smtClean="0">
                <a:solidFill>
                  <a:schemeClr val="tx1"/>
                </a:solidFill>
                <a:cs typeface="+mj-cs"/>
              </a:rPr>
              <a:t>The Pool of Siloam (2004)</a:t>
            </a:r>
            <a:r>
              <a:rPr lang="en-US" dirty="0" smtClean="0">
                <a:solidFill>
                  <a:schemeClr val="tx1"/>
                </a:solidFill>
                <a:cs typeface="+mj-cs"/>
              </a:rPr>
              <a:t> </a:t>
            </a:r>
            <a:br>
              <a:rPr lang="en-US" dirty="0" smtClean="0">
                <a:solidFill>
                  <a:schemeClr val="tx1"/>
                </a:solidFill>
                <a:cs typeface="+mj-cs"/>
              </a:rPr>
            </a:br>
            <a:endParaRPr lang="en-US" dirty="0" smtClean="0">
              <a:solidFill>
                <a:schemeClr val="tx1"/>
              </a:solidFill>
              <a:cs typeface="+mj-cs"/>
            </a:endParaRPr>
          </a:p>
        </p:txBody>
      </p:sp>
      <p:pic>
        <p:nvPicPr>
          <p:cNvPr id="2" name="Picture 1"/>
          <p:cNvPicPr>
            <a:picLocks noChangeAspect="1"/>
          </p:cNvPicPr>
          <p:nvPr/>
        </p:nvPicPr>
        <p:blipFill>
          <a:blip r:embed="rId2"/>
          <a:stretch>
            <a:fillRect/>
          </a:stretch>
        </p:blipFill>
        <p:spPr>
          <a:xfrm>
            <a:off x="3657600" y="2209800"/>
            <a:ext cx="5283200" cy="3505200"/>
          </a:xfrm>
          <a:prstGeom prst="rect">
            <a:avLst/>
          </a:prstGeom>
        </p:spPr>
      </p:pic>
      <p:sp>
        <p:nvSpPr>
          <p:cNvPr id="3" name="Footer Placeholder 2"/>
          <p:cNvSpPr>
            <a:spLocks noGrp="1"/>
          </p:cNvSpPr>
          <p:nvPr>
            <p:ph type="ftr" sz="quarter" idx="12"/>
          </p:nvPr>
        </p:nvSpPr>
        <p:spPr/>
        <p:txBody>
          <a:bodyPr/>
          <a:lstStyle/>
          <a:p>
            <a:pPr>
              <a:defRPr/>
            </a:pPr>
            <a:r>
              <a:rPr lang="en-US" smtClean="0"/>
              <a:t>Dr. Jonathan Moore (jonkim12000@yahoo.com)</a:t>
            </a:r>
            <a:endParaRPr lang="en-US"/>
          </a:p>
        </p:txBody>
      </p:sp>
    </p:spTree>
    <p:extLst>
      <p:ext uri="{BB962C8B-B14F-4D97-AF65-F5344CB8AC3E}">
        <p14:creationId xmlns:p14="http://schemas.microsoft.com/office/powerpoint/2010/main" val="3961119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dissolve">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dissolve">
                                      <p:cBhvr>
                                        <p:cTn id="12" dur="500"/>
                                        <p:tgtEl>
                                          <p:spTgt spid="18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304800"/>
            <a:ext cx="7543800" cy="914400"/>
          </a:xfrm>
        </p:spPr>
        <p:txBody>
          <a:bodyPr/>
          <a:lstStyle/>
          <a:p>
            <a:r>
              <a:rPr lang="en-US" dirty="0" smtClean="0"/>
              <a:t>Pool of the Siloam</a:t>
            </a:r>
            <a:endParaRPr lang="en-US" dirty="0"/>
          </a:p>
        </p:txBody>
      </p:sp>
      <p:sp>
        <p:nvSpPr>
          <p:cNvPr id="12" name="Content Placeholder 11"/>
          <p:cNvSpPr>
            <a:spLocks noGrp="1"/>
          </p:cNvSpPr>
          <p:nvPr>
            <p:ph sz="quarter" idx="13"/>
          </p:nvPr>
        </p:nvSpPr>
        <p:spPr>
          <a:xfrm>
            <a:off x="228600" y="2514600"/>
            <a:ext cx="3273552" cy="3429000"/>
          </a:xfrm>
        </p:spPr>
        <p:txBody>
          <a:bodyPr>
            <a:normAutofit lnSpcReduction="10000"/>
          </a:bodyPr>
          <a:lstStyle/>
          <a:p>
            <a:r>
              <a:rPr lang="en-US" dirty="0"/>
              <a:t>The Siloam Pool has long been considered a sacred Christian site, even if the correct identification of the site itself was uncertain. According to the Gospel of John, it was </a:t>
            </a:r>
            <a:r>
              <a:rPr lang="en-US" dirty="0">
                <a:solidFill>
                  <a:srgbClr val="FFFFFF"/>
                </a:solidFill>
              </a:rPr>
              <a:t>at the Siloam Pool where Jesus healed the blind man (John 9:1–11)</a:t>
            </a:r>
          </a:p>
        </p:txBody>
      </p:sp>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pic>
        <p:nvPicPr>
          <p:cNvPr id="3" name="Picture 2" descr="IMG_083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33800" y="1447800"/>
            <a:ext cx="4648200" cy="4648200"/>
          </a:xfrm>
          <a:prstGeom prst="rect">
            <a:avLst/>
          </a:prstGeom>
        </p:spPr>
      </p:pic>
    </p:spTree>
    <p:extLst>
      <p:ext uri="{BB962C8B-B14F-4D97-AF65-F5344CB8AC3E}">
        <p14:creationId xmlns:p14="http://schemas.microsoft.com/office/powerpoint/2010/main" val="87520529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pic>
        <p:nvPicPr>
          <p:cNvPr id="6" name="Picture 5" descr="IMG_083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2400"/>
            <a:ext cx="9144000" cy="6705600"/>
          </a:xfrm>
          <a:prstGeom prst="rect">
            <a:avLst/>
          </a:prstGeom>
        </p:spPr>
      </p:pic>
    </p:spTree>
    <p:extLst>
      <p:ext uri="{BB962C8B-B14F-4D97-AF65-F5344CB8AC3E}">
        <p14:creationId xmlns:p14="http://schemas.microsoft.com/office/powerpoint/2010/main" val="31399995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pPr>
              <a:defRPr/>
            </a:pPr>
            <a:r>
              <a:rPr lang="en-US" smtClean="0"/>
              <a:t>Dr. Jonathan Moore (jonkim12000@yahoo.com)</a:t>
            </a:r>
            <a:endParaRPr lang="en-US"/>
          </a:p>
        </p:txBody>
      </p:sp>
      <p:sp>
        <p:nvSpPr>
          <p:cNvPr id="3" name="Title 2"/>
          <p:cNvSpPr>
            <a:spLocks noGrp="1"/>
          </p:cNvSpPr>
          <p:nvPr>
            <p:ph type="title"/>
          </p:nvPr>
        </p:nvSpPr>
        <p:spPr/>
        <p:txBody>
          <a:bodyPr/>
          <a:lstStyle/>
          <a:p>
            <a:r>
              <a:rPr lang="en-US" dirty="0" smtClean="0"/>
              <a:t>Destruction of Jerusalem</a:t>
            </a:r>
            <a:endParaRPr lang="en-US" dirty="0"/>
          </a:p>
        </p:txBody>
      </p:sp>
      <p:pic>
        <p:nvPicPr>
          <p:cNvPr id="7" name="Content Placeholder 6" descr="IMG_0961.JPG"/>
          <p:cNvPicPr>
            <a:picLocks noGrp="1" noChangeAspect="1"/>
          </p:cNvPicPr>
          <p:nvPr>
            <p:ph sz="quarter" idx="13"/>
          </p:nvPr>
        </p:nvPicPr>
        <p:blipFill>
          <a:blip r:embed="rId2" cstate="email">
            <a:extLst>
              <a:ext uri="{28A0092B-C50C-407E-A947-70E740481C1C}">
                <a14:useLocalDpi xmlns:a14="http://schemas.microsoft.com/office/drawing/2010/main"/>
              </a:ext>
            </a:extLst>
          </a:blip>
          <a:srcRect/>
          <a:stretch>
            <a:fillRect/>
          </a:stretch>
        </p:blipFill>
        <p:spPr/>
      </p:pic>
      <p:pic>
        <p:nvPicPr>
          <p:cNvPr id="8" name="Content Placeholder 7" descr="IMG_0944.JPG"/>
          <p:cNvPicPr>
            <a:picLocks noGrp="1" noChangeAspect="1"/>
          </p:cNvPicPr>
          <p:nvPr>
            <p:ph sz="quarter" idx="14"/>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831773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4361</TotalTime>
  <Words>10773</Words>
  <Application>Microsoft Office PowerPoint</Application>
  <PresentationFormat>On-screen Show (4:3)</PresentationFormat>
  <Paragraphs>808</Paragraphs>
  <Slides>148</Slides>
  <Notes>47</Notes>
  <HiddenSlides>13</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148</vt:i4>
      </vt:variant>
    </vt:vector>
  </HeadingPairs>
  <TitlesOfParts>
    <vt:vector size="151" baseType="lpstr">
      <vt:lpstr>Elemental</vt:lpstr>
      <vt:lpstr>Chart</vt:lpstr>
      <vt:lpstr>CorelPhotoPaint.Image.8</vt:lpstr>
      <vt:lpstr>Archeology of the Bible in an Enlightened Age Part 1 (New Testament) </vt:lpstr>
      <vt:lpstr>The Battle for Truth in a Postmodern World</vt:lpstr>
      <vt:lpstr>New Definitions in an Enlightened Age</vt:lpstr>
      <vt:lpstr>“There is no absolute truth”</vt:lpstr>
      <vt:lpstr>Biblical Interpretation</vt:lpstr>
      <vt:lpstr>PowerPoint Presentation</vt:lpstr>
      <vt:lpstr>What is our Philosophy?</vt:lpstr>
      <vt:lpstr>The way a person thinks influences his behavior – Proverbs 4:23</vt:lpstr>
      <vt:lpstr>What is Postmodernism?</vt:lpstr>
      <vt:lpstr>Postmodernism defined/described</vt:lpstr>
      <vt:lpstr>Is Truth Exclusive?</vt:lpstr>
      <vt:lpstr>An Exclusive Claim</vt:lpstr>
      <vt:lpstr>There is absolute truth  Jn. 17:17; 8:32</vt:lpstr>
      <vt:lpstr>Postmodernism</vt:lpstr>
      <vt:lpstr>Postmodernist</vt:lpstr>
      <vt:lpstr>Postmodernism</vt:lpstr>
      <vt:lpstr>Biblical Interpretation</vt:lpstr>
      <vt:lpstr>There is a standard that exists – the Word of God – Jn. 17:17</vt:lpstr>
      <vt:lpstr>Col. 2:20-23</vt:lpstr>
      <vt:lpstr>Has our Postmodern, Science Worshiping World Seeded doubt in your mind about the Reliability of the Bile?</vt:lpstr>
      <vt:lpstr>Reason and Logic</vt:lpstr>
      <vt:lpstr>Only if you use logic and reasoning</vt:lpstr>
      <vt:lpstr>What does the Bible Claim?</vt:lpstr>
      <vt:lpstr>Bible Claims</vt:lpstr>
      <vt:lpstr>Bible Claims</vt:lpstr>
      <vt:lpstr>What is Inspired…?</vt:lpstr>
      <vt:lpstr>Definition of Inerrancy</vt:lpstr>
      <vt:lpstr>Inerrancy</vt:lpstr>
      <vt:lpstr>Definitions: Inspiration</vt:lpstr>
      <vt:lpstr>Plenary Verbal </vt:lpstr>
      <vt:lpstr>Inspiration</vt:lpstr>
      <vt:lpstr>PowerPoint Presentation</vt:lpstr>
      <vt:lpstr>The Uniqueness of the Bible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Degree of Accuracy</vt:lpstr>
      <vt:lpstr>Degree of Accuracy</vt:lpstr>
      <vt:lpstr>Degree of Accuracy</vt:lpstr>
      <vt:lpstr>Accuracy Established</vt:lpstr>
      <vt:lpstr>Conclusion: New Testament Documents have been  Reliably translated/copied and can be regarded as Authentic</vt:lpstr>
      <vt:lpstr>Archaeology and the Bible</vt:lpstr>
      <vt:lpstr>Archaeology Confirms the Bible</vt:lpstr>
      <vt:lpstr>Full Glueck Quote</vt:lpstr>
      <vt:lpstr>A Skeptic’s Conclusion</vt:lpstr>
      <vt:lpstr>A Reporter’s Conclusion</vt:lpstr>
      <vt:lpstr>A Scientist’s Declaration</vt:lpstr>
      <vt:lpstr>Does Archaeology Verify The Bible?</vt:lpstr>
      <vt:lpstr>The Bible &amp; Archaeology</vt:lpstr>
      <vt:lpstr>Accuracy of Acts</vt:lpstr>
      <vt:lpstr>PowerPoint Presentation</vt:lpstr>
      <vt:lpstr>PowerPoint Presentation</vt:lpstr>
      <vt:lpstr>The Dead Sea Scrolls</vt:lpstr>
      <vt:lpstr>Where Is The Dead Sea?</vt:lpstr>
      <vt:lpstr>Dead Sea Scroll Facts</vt:lpstr>
      <vt:lpstr>Dead Sea Scroll Facts </vt:lpstr>
      <vt:lpstr>Results of Dead Sea Finds</vt:lpstr>
      <vt:lpstr>The Book of Isaiah</vt:lpstr>
      <vt:lpstr>Isaiah Scroll’s           SIGNIFICANCE</vt:lpstr>
      <vt:lpstr>The Accuracy of The Scriptures</vt:lpstr>
      <vt:lpstr>The NT Census</vt:lpstr>
      <vt:lpstr>PowerPoint Presentation</vt:lpstr>
      <vt:lpstr>Luke’s Writings</vt:lpstr>
      <vt:lpstr>Luke’s Accuracy</vt:lpstr>
      <vt:lpstr>John Rylands Papyri</vt:lpstr>
      <vt:lpstr>NT Sites</vt:lpstr>
      <vt:lpstr>More NT Sites</vt:lpstr>
      <vt:lpstr>Caesarea</vt:lpstr>
      <vt:lpstr>Josephus on Pontius Pilate</vt:lpstr>
      <vt:lpstr>Nazareth Inscription</vt:lpstr>
      <vt:lpstr>PowerPoint Presentation</vt:lpstr>
      <vt:lpstr>1962 - Pilate Inscription</vt:lpstr>
      <vt:lpstr>Pilate Inscription</vt:lpstr>
      <vt:lpstr>Josephus on Jesus’ death</vt:lpstr>
      <vt:lpstr>Tacitus on the Christian persecution</vt:lpstr>
      <vt:lpstr>Importance of Tacitus’ testimony</vt:lpstr>
      <vt:lpstr>Pliny the Younger on the Christians</vt:lpstr>
      <vt:lpstr>Pliny on how he identify a Christian</vt:lpstr>
      <vt:lpstr>Pliny was puzzled about the Christians</vt:lpstr>
      <vt:lpstr>Suetonius on the expulsion of Jews</vt:lpstr>
      <vt:lpstr>Bible and Archeology</vt:lpstr>
      <vt:lpstr>The Pool of Bethesda  </vt:lpstr>
      <vt:lpstr>The Pool of Bethesda Found</vt:lpstr>
      <vt:lpstr>PowerPoint Presentation</vt:lpstr>
      <vt:lpstr>PowerPoint Presentation</vt:lpstr>
      <vt:lpstr>PowerPoint Presentation</vt:lpstr>
      <vt:lpstr>The Pool of Siloam (2004)  </vt:lpstr>
      <vt:lpstr>Pool of the Siloam</vt:lpstr>
      <vt:lpstr>PowerPoint Presentation</vt:lpstr>
      <vt:lpstr>Destruction of Jerusalem</vt:lpstr>
      <vt:lpstr>Rolling Stone burial tombs</vt:lpstr>
      <vt:lpstr>Herod’s Family Tomb</vt:lpstr>
      <vt:lpstr>PowerPoint Presentation</vt:lpstr>
      <vt:lpstr>PowerPoint Presentation</vt:lpstr>
      <vt:lpstr>Crucifixion</vt:lpstr>
      <vt:lpstr>The Church of the Holy Sepulchre</vt:lpstr>
      <vt:lpstr>PowerPoint Presentation</vt:lpstr>
      <vt:lpstr>PowerPoint Presentation</vt:lpstr>
      <vt:lpstr>PowerPoint Presentation</vt:lpstr>
      <vt:lpstr>PowerPoint Presentation</vt:lpstr>
      <vt:lpstr>Pilate’s Coin</vt:lpstr>
      <vt:lpstr>1980 – Peter’s House</vt:lpstr>
      <vt:lpstr>Peter’s House</vt:lpstr>
      <vt:lpstr>Peter’s House</vt:lpstr>
      <vt:lpstr>Peter’s House</vt:lpstr>
      <vt:lpstr>Where Jesus stayed</vt:lpstr>
      <vt:lpstr>1990 - Ossuary of Caiaphas</vt:lpstr>
      <vt:lpstr>PowerPoint Presentation</vt:lpstr>
      <vt:lpstr>Herod’s Palace</vt:lpstr>
      <vt:lpstr>Herod’s Palace  Praetorium </vt:lpstr>
      <vt:lpstr>Praetorian </vt:lpstr>
      <vt:lpstr>Context of Mark 8:27 and Matthew 16:18</vt:lpstr>
      <vt:lpstr>Banias (Panias)</vt:lpstr>
      <vt:lpstr>Matthew 16:18</vt:lpstr>
      <vt:lpstr>Rock of the Gods </vt:lpstr>
      <vt:lpstr>In this Painting of the First Century Sanctuary of Pan there is depicted from left to right:  1. The Temple of Augustus Called the Augusteum (On the Left) 2. The Grotto or Cave of the God Pan (Behind the Temple of Augustus) 3. The Court of Pan and the Nymphs (To the Right of the Temple of Augustus) 4. The Temple of Zeus (In the Middle) 5. The Court of Nemesis (To the Right of the Temple of Zeus) 6. The Tomb Temple of the Sacred Goats (Upper Right) 7. The Temple of Pan and the Dancing Goats (Bottom Right)</vt:lpstr>
      <vt:lpstr>Rock of the Gods</vt:lpstr>
      <vt:lpstr>Matthew 16:18</vt:lpstr>
      <vt:lpstr>The Cave of Pan</vt:lpstr>
      <vt:lpstr>The Cave of Pan  (Gates of Hades)  The Gates of Hades</vt:lpstr>
      <vt:lpstr>Why this place?</vt:lpstr>
      <vt:lpstr>The Cave of Pan</vt:lpstr>
      <vt:lpstr>Panias</vt:lpstr>
      <vt:lpstr>Pan</vt:lpstr>
      <vt:lpstr>Panias</vt:lpstr>
      <vt:lpstr>Panias</vt:lpstr>
      <vt:lpstr>Simon Peter answered, “You are the Christ, the Son of the living God.” (Matthew 16:13-16) </vt:lpstr>
      <vt:lpstr>Ossuary of Caiaphas</vt:lpstr>
      <vt:lpstr>Ossuary of Caiphas</vt:lpstr>
      <vt:lpstr>1990 - Ossuary of Caiaphas</vt:lpstr>
      <vt:lpstr>Ossuary of Caiaphas</vt:lpstr>
      <vt:lpstr>Ossuary of Caiaphas</vt:lpstr>
      <vt:lpstr>Caiphas Tomb – Other Artifacts</vt:lpstr>
      <vt:lpstr>Josephus on James, brother of Jesus</vt:lpstr>
      <vt:lpstr>2002 – James’ Ossuary</vt:lpstr>
      <vt:lpstr>2002 – James’ Ossuary</vt:lpstr>
      <vt:lpstr>2002 – James’ Ossuary</vt:lpstr>
      <vt:lpstr>Still being debated</vt:lpstr>
      <vt:lpstr>James’ Ossuary</vt:lpstr>
    </vt:vector>
  </TitlesOfParts>
  <Company>Open Systems Technology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Does Archaeology Verify the Bible?</dc:title>
  <dc:subject>Christian Apologetics</dc:subject>
  <dc:creator>Heinz Lycklama</dc:creator>
  <cp:lastModifiedBy>Jasper</cp:lastModifiedBy>
  <cp:revision>130</cp:revision>
  <dcterms:created xsi:type="dcterms:W3CDTF">2003-02-18T02:09:14Z</dcterms:created>
  <dcterms:modified xsi:type="dcterms:W3CDTF">2016-08-20T01:16:04Z</dcterms:modified>
</cp:coreProperties>
</file>