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handoutMasterIdLst>
    <p:handoutMasterId r:id="rId18"/>
  </p:handoutMasterIdLst>
  <p:sldIdLst>
    <p:sldId id="277" r:id="rId2"/>
    <p:sldId id="257" r:id="rId3"/>
    <p:sldId id="258" r:id="rId4"/>
    <p:sldId id="261" r:id="rId5"/>
    <p:sldId id="262" r:id="rId6"/>
    <p:sldId id="263" r:id="rId7"/>
    <p:sldId id="273" r:id="rId8"/>
    <p:sldId id="264" r:id="rId9"/>
    <p:sldId id="274" r:id="rId10"/>
    <p:sldId id="275" r:id="rId11"/>
    <p:sldId id="268" r:id="rId12"/>
    <p:sldId id="269" r:id="rId13"/>
    <p:sldId id="270" r:id="rId14"/>
    <p:sldId id="259" r:id="rId15"/>
    <p:sldId id="260" r:id="rId16"/>
    <p:sldId id="272" r:id="rId17"/>
  </p:sldIdLst>
  <p:sldSz cx="12192000" cy="6858000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galloway2715@gmail.com" initials="m" lastIdx="1" clrIdx="0">
    <p:extLst>
      <p:ext uri="{19B8F6BF-5375-455C-9EA6-DF929625EA0E}">
        <p15:presenceInfo xmlns:p15="http://schemas.microsoft.com/office/powerpoint/2012/main" userId="dc0b1c28089faa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2" autoAdjust="0"/>
  </p:normalViewPr>
  <p:slideViewPr>
    <p:cSldViewPr>
      <p:cViewPr varScale="1">
        <p:scale>
          <a:sx n="62" d="100"/>
          <a:sy n="62" d="100"/>
        </p:scale>
        <p:origin x="804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3" d="100"/>
        <a:sy n="113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782" y="-84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9A82FB99-829A-4CB7-B75E-D67F98909C9E}" type="datetimeFigureOut">
              <a:rPr lang="en-US" smtClean="0"/>
              <a:pPr/>
              <a:t>11/5/2022</a:t>
            </a:fld>
            <a:r>
              <a:rPr lang="en-US" dirty="0"/>
              <a:t>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7B7D1748-0F62-48E0-ACCC-1C2408EFA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81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98646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85296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24099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915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91484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92518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84365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11399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02084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B034E-A3B7-4932-87DA-E971BD1E8A8F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94627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EB034E-A3B7-4932-87DA-E971BD1E8A8F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95AAFB7-D0C8-4FCC-BAE4-4D4A89BAD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1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spd="slow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300" y="1371601"/>
            <a:ext cx="8153400" cy="1920875"/>
          </a:xfrm>
        </p:spPr>
        <p:txBody>
          <a:bodyPr/>
          <a:lstStyle/>
          <a:p>
            <a:r>
              <a:rPr lang="en-US" sz="4800" dirty="0"/>
              <a:t>Challenges In The First Century Church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8534400" cy="1524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dirty="0"/>
              <a:t>The Challenge From False Teachers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5090" y="1746767"/>
            <a:ext cx="10587310" cy="4724400"/>
          </a:xfrm>
        </p:spPr>
        <p:txBody>
          <a:bodyPr/>
          <a:lstStyle/>
          <a:p>
            <a:r>
              <a:rPr lang="en-US" sz="4400" i="1" dirty="0"/>
              <a:t>“Prove all things; hold fast that which is good.” </a:t>
            </a:r>
            <a:br>
              <a:rPr lang="en-US" sz="4400" i="1" dirty="0"/>
            </a:br>
            <a:r>
              <a:rPr lang="en-US" sz="4400" i="1" dirty="0"/>
              <a:t>1 Thessalonians 5:21-22</a:t>
            </a:r>
          </a:p>
          <a:p>
            <a:r>
              <a:rPr lang="en-US" sz="4400" i="1" dirty="0"/>
              <a:t>“Hold the pattern of sound words…” </a:t>
            </a:r>
            <a:br>
              <a:rPr lang="en-US" sz="4400" i="1" dirty="0"/>
            </a:br>
            <a:r>
              <a:rPr lang="en-US" sz="4400" i="1" dirty="0"/>
              <a:t>2 Timothy 1:13</a:t>
            </a:r>
          </a:p>
          <a:p>
            <a:r>
              <a:rPr lang="en-US" sz="4400" dirty="0"/>
              <a:t>No longer be tossed to and fro. </a:t>
            </a:r>
            <a:br>
              <a:rPr lang="en-US" sz="4400" dirty="0"/>
            </a:br>
            <a:r>
              <a:rPr lang="en-US" sz="4400" dirty="0"/>
              <a:t>Ephesians 4:14</a:t>
            </a:r>
          </a:p>
          <a:p>
            <a:r>
              <a:rPr lang="en-US" sz="4400" dirty="0"/>
              <a:t>Not be carried away. Hebrews 13:9-19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010422" y="6286501"/>
            <a:ext cx="43794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13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Challenge From False Teachers </a:t>
            </a:r>
            <a:br>
              <a:rPr lang="en-US" dirty="0"/>
            </a:br>
            <a:r>
              <a:rPr lang="en-US" dirty="0"/>
              <a:t>In The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439400" cy="513556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400" u="sng" dirty="0">
                <a:solidFill>
                  <a:srgbClr val="FF0000"/>
                </a:solidFill>
              </a:rPr>
              <a:t>Elders</a:t>
            </a:r>
            <a:r>
              <a:rPr lang="en-US" sz="4000" u="sng" dirty="0">
                <a:solidFill>
                  <a:srgbClr val="FF0000"/>
                </a:solidFill>
              </a:rPr>
              <a:t> to watch the flock</a:t>
            </a:r>
            <a:r>
              <a:rPr lang="en-US" sz="4000" dirty="0">
                <a:solidFill>
                  <a:srgbClr val="FF0000"/>
                </a:solidFill>
              </a:rPr>
              <a:t>. Acts 20:28-30</a:t>
            </a:r>
          </a:p>
          <a:p>
            <a:pPr>
              <a:buNone/>
            </a:pPr>
            <a:r>
              <a:rPr lang="en-US" sz="4000" dirty="0"/>
              <a:t>	1.	Danger from without. Vs. 29</a:t>
            </a:r>
          </a:p>
          <a:p>
            <a:pPr>
              <a:buNone/>
            </a:pPr>
            <a:r>
              <a:rPr lang="en-US" sz="4000" dirty="0"/>
              <a:t>	2.	Danger from within. Vs. 30</a:t>
            </a:r>
          </a:p>
          <a:p>
            <a:pPr>
              <a:buNone/>
            </a:pPr>
            <a:r>
              <a:rPr lang="en-US" sz="4000" dirty="0"/>
              <a:t>		a.	Paul had warned them night and day 	</a:t>
            </a:r>
            <a:r>
              <a:rPr lang="en-US" sz="4000" i="1" dirty="0"/>
              <a:t>“with tears.”  Vs. 31</a:t>
            </a:r>
          </a:p>
          <a:p>
            <a:pPr>
              <a:buNone/>
            </a:pPr>
            <a:r>
              <a:rPr lang="en-US" sz="4000" dirty="0"/>
              <a:t>		b.	Commended them to the </a:t>
            </a:r>
            <a:r>
              <a:rPr lang="en-US" sz="4000" i="1" dirty="0"/>
              <a:t>“word of His grace which is able to build you up, and to give you the inheritance among all them that are sanctified.”  Vs. 32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Challenge From False Teachers </a:t>
            </a:r>
            <a:br>
              <a:rPr lang="en-US" dirty="0"/>
            </a:br>
            <a:r>
              <a:rPr lang="en-US" dirty="0"/>
              <a:t>In The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825625"/>
            <a:ext cx="99822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u="sng" dirty="0">
                <a:solidFill>
                  <a:srgbClr val="FF0000"/>
                </a:solidFill>
              </a:rPr>
              <a:t>Preachers</a:t>
            </a:r>
            <a:r>
              <a:rPr lang="en-US" sz="4400" u="sng" dirty="0">
                <a:solidFill>
                  <a:srgbClr val="FF0000"/>
                </a:solidFill>
              </a:rPr>
              <a:t> to </a:t>
            </a:r>
            <a:r>
              <a:rPr lang="en-US" sz="4400" i="1" u="sng" dirty="0">
                <a:solidFill>
                  <a:srgbClr val="FF0000"/>
                </a:solidFill>
              </a:rPr>
              <a:t>“preach the word</a:t>
            </a:r>
            <a:r>
              <a:rPr lang="en-US" sz="4400" i="1" dirty="0">
                <a:solidFill>
                  <a:srgbClr val="FF0000"/>
                </a:solidFill>
              </a:rPr>
              <a:t>.”  2 Timothy 4:2</a:t>
            </a:r>
          </a:p>
          <a:p>
            <a:pPr>
              <a:buNone/>
            </a:pPr>
            <a:r>
              <a:rPr lang="en-US" sz="4400" dirty="0"/>
              <a:t>	1.	Some would preach the whims of the 	people. 2 Timothy 4:3; cf. Jeremiah 5:31-32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Challenge From Controversy </a:t>
            </a:r>
            <a:br>
              <a:rPr lang="en-US" dirty="0"/>
            </a:br>
            <a:r>
              <a:rPr lang="en-US" dirty="0"/>
              <a:t>In The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524000"/>
            <a:ext cx="10134600" cy="505936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000" u="sng" dirty="0">
                <a:solidFill>
                  <a:srgbClr val="FF0000"/>
                </a:solidFill>
              </a:rPr>
              <a:t>Some taught Gentiles to be circumcised</a:t>
            </a:r>
            <a:r>
              <a:rPr lang="en-US" sz="4000" dirty="0">
                <a:solidFill>
                  <a:srgbClr val="FF0000"/>
                </a:solidFill>
              </a:rPr>
              <a:t>. </a:t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FF0000"/>
                </a:solidFill>
              </a:rPr>
              <a:t>Acts 15:1-5</a:t>
            </a:r>
          </a:p>
          <a:p>
            <a:pPr>
              <a:buNone/>
            </a:pPr>
            <a:r>
              <a:rPr lang="en-US" sz="4000" dirty="0"/>
              <a:t>	 Truth revealed by:</a:t>
            </a:r>
          </a:p>
          <a:p>
            <a:pPr>
              <a:buNone/>
            </a:pPr>
            <a:r>
              <a:rPr lang="en-US" sz="4000" dirty="0"/>
              <a:t>		a.	Approved example.  Acts 15:7</a:t>
            </a:r>
          </a:p>
          <a:p>
            <a:pPr>
              <a:buNone/>
            </a:pPr>
            <a:r>
              <a:rPr lang="en-US" sz="4000" dirty="0"/>
              <a:t>		b.	Necessary inference.  Acts 15:12</a:t>
            </a:r>
          </a:p>
          <a:p>
            <a:pPr>
              <a:buNone/>
            </a:pPr>
            <a:r>
              <a:rPr lang="en-US" sz="4000" dirty="0"/>
              <a:t>		c.	Direct statement.  Acts 15:13</a:t>
            </a:r>
          </a:p>
          <a:p>
            <a:pPr>
              <a:buNone/>
            </a:pPr>
            <a:r>
              <a:rPr lang="en-US" sz="4000" dirty="0"/>
              <a:t>		d.	Respect for God’s silence. Acts 15:24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Peter and Barnabas influenced by this controversy.  Galatians 2:11-13  (cf. 2:4-5) </a:t>
            </a:r>
            <a:endParaRPr lang="en-US" sz="3200" dirty="0"/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3000" y="1473660"/>
            <a:ext cx="10363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4000" u="sng" dirty="0"/>
              <a:t>Loss of zeal</a:t>
            </a:r>
            <a:r>
              <a:rPr lang="en-US" sz="4000" dirty="0"/>
              <a:t>. Romans 10:2; cf. Hebrews 10:32; </a:t>
            </a:r>
            <a:br>
              <a:rPr lang="en-US" sz="4000" dirty="0"/>
            </a:br>
            <a:r>
              <a:rPr lang="en-US" sz="4000" dirty="0"/>
              <a:t>Romans 12:11; Hebrews 6:9-12; Titus 2:14</a:t>
            </a:r>
          </a:p>
          <a:p>
            <a:r>
              <a:rPr lang="en-US" sz="4000" u="sng" dirty="0"/>
              <a:t>Loss of spiritual interest</a:t>
            </a:r>
            <a:r>
              <a:rPr lang="en-US" sz="4000" dirty="0"/>
              <a:t>. 2 Timothy 2:15; Hebrews 5:11f; 1 Thessalonians 5:17; Hebrews 10:24-25</a:t>
            </a:r>
          </a:p>
          <a:p>
            <a:r>
              <a:rPr lang="en-US" sz="4000" u="sng" dirty="0"/>
              <a:t>Consumed with secular interest</a:t>
            </a:r>
            <a:r>
              <a:rPr lang="en-US" sz="4000" dirty="0"/>
              <a:t>. Luke 8:14;        </a:t>
            </a:r>
            <a:br>
              <a:rPr lang="en-US" sz="4000" dirty="0"/>
            </a:br>
            <a:r>
              <a:rPr lang="en-US" sz="4000" dirty="0"/>
              <a:t>1 John 2:15; Luke 14:15ff</a:t>
            </a:r>
          </a:p>
          <a:p>
            <a:r>
              <a:rPr lang="en-US" sz="4000" u="sng" dirty="0"/>
              <a:t>Hard heart – without emotion</a:t>
            </a:r>
            <a:r>
              <a:rPr lang="en-US" sz="4000" dirty="0"/>
              <a:t>. Cf. Psalms 19; </a:t>
            </a:r>
            <a:br>
              <a:rPr lang="en-US" sz="4000" dirty="0"/>
            </a:br>
            <a:r>
              <a:rPr lang="en-US" sz="4000" dirty="0"/>
              <a:t>2 Peter 1:9; Ephesians 4:17-24; </a:t>
            </a:r>
            <a:br>
              <a:rPr lang="en-US" sz="4000" dirty="0"/>
            </a:br>
            <a:r>
              <a:rPr lang="en-US" sz="4000" dirty="0"/>
              <a:t>cf. 2 Corinthians 7:10-11; Romans 9:1ff; 10:1-3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1E14-CCE2-4226-AEC7-515273A04A4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3CD43AF-8114-4DCE-99C4-D64289766CE4}"/>
              </a:ext>
            </a:extLst>
          </p:cNvPr>
          <p:cNvSpPr txBox="1">
            <a:spLocks/>
          </p:cNvSpPr>
          <p:nvPr/>
        </p:nvSpPr>
        <p:spPr>
          <a:xfrm>
            <a:off x="1828800" y="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The Challenge From Apathy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19300" y="241443"/>
            <a:ext cx="8153400" cy="1143000"/>
          </a:xfrm>
          <a:noFill/>
        </p:spPr>
        <p:txBody>
          <a:bodyPr>
            <a:normAutofit fontScale="90000"/>
          </a:bodyPr>
          <a:lstStyle/>
          <a:p>
            <a:r>
              <a:rPr lang="en-US" dirty="0"/>
              <a:t>The Challenge From Apathy</a:t>
            </a:r>
            <a:br>
              <a:rPr lang="en-US" dirty="0"/>
            </a:b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371600"/>
            <a:ext cx="10591800" cy="5486400"/>
          </a:xfrm>
        </p:spPr>
        <p:txBody>
          <a:bodyPr>
            <a:noAutofit/>
          </a:bodyPr>
          <a:lstStyle/>
          <a:p>
            <a:r>
              <a:rPr lang="en-US" sz="3600" u="sng" dirty="0"/>
              <a:t>Repentance</a:t>
            </a:r>
            <a:r>
              <a:rPr lang="en-US" sz="3600" dirty="0"/>
              <a:t>. Revelation 2:4-5; 3:3; 3:17-19; </a:t>
            </a:r>
            <a:br>
              <a:rPr lang="en-US" sz="3600" dirty="0"/>
            </a:br>
            <a:r>
              <a:rPr lang="en-US" sz="3600" dirty="0"/>
              <a:t>cf. 2 Corinthians 7:10-11</a:t>
            </a:r>
          </a:p>
          <a:p>
            <a:r>
              <a:rPr lang="en-US" sz="3600" u="sng" dirty="0"/>
              <a:t>Reaffirm priority in life</a:t>
            </a:r>
            <a:r>
              <a:rPr lang="en-US" sz="3600" dirty="0"/>
              <a:t>.  Philippians 3:14-16; 18-19; Matthew 6:33</a:t>
            </a:r>
          </a:p>
          <a:p>
            <a:r>
              <a:rPr lang="en-US" sz="3600" u="sng" dirty="0"/>
              <a:t>Be devoted to the Lord</a:t>
            </a:r>
            <a:r>
              <a:rPr lang="en-US" sz="3600" dirty="0"/>
              <a:t>. Matthew 22:37; 10:34; </a:t>
            </a:r>
            <a:br>
              <a:rPr lang="en-US" sz="3600" dirty="0"/>
            </a:br>
            <a:r>
              <a:rPr lang="en-US" sz="3600" dirty="0"/>
              <a:t>Romans 12:1-2; Cf. 2 Corinthians 12:15</a:t>
            </a:r>
          </a:p>
          <a:p>
            <a:r>
              <a:rPr lang="en-US" sz="3600" u="sng" dirty="0"/>
              <a:t>Labor in the vineyard</a:t>
            </a:r>
            <a:r>
              <a:rPr lang="en-US" sz="3600" dirty="0"/>
              <a:t>. Matthew 9:37-38; cf. Revelation 22:3</a:t>
            </a:r>
          </a:p>
          <a:p>
            <a:r>
              <a:rPr lang="en-US" sz="3600" u="sng" dirty="0"/>
              <a:t>Think</a:t>
            </a:r>
            <a:r>
              <a:rPr lang="en-US" sz="3600" dirty="0"/>
              <a:t>. Colossians 3:2; 2 Corinthians 10:5; cf. Philippians 4:8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1E14-CCE2-4226-AEC7-515273A04A4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And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10515600" cy="5059362"/>
          </a:xfrm>
        </p:spPr>
        <p:txBody>
          <a:bodyPr>
            <a:normAutofit/>
          </a:bodyPr>
          <a:lstStyle/>
          <a:p>
            <a:r>
              <a:rPr lang="en-US" sz="3600" dirty="0"/>
              <a:t>God wants people to confront sin.</a:t>
            </a:r>
          </a:p>
          <a:p>
            <a:r>
              <a:rPr lang="en-US" sz="3600" dirty="0"/>
              <a:t>Discipline must be practiced to protect the church and save the soul of the one in sin.</a:t>
            </a:r>
          </a:p>
          <a:p>
            <a:r>
              <a:rPr lang="en-US" sz="3600" i="1" dirty="0"/>
              <a:t>“We must obey God rather than men.”</a:t>
            </a:r>
          </a:p>
          <a:p>
            <a:r>
              <a:rPr lang="en-US" sz="3600" dirty="0"/>
              <a:t>False teachers must be challenged.</a:t>
            </a:r>
          </a:p>
          <a:p>
            <a:r>
              <a:rPr lang="en-US" sz="3600" dirty="0"/>
              <a:t>When we feel isolated, even paralyzed, remember </a:t>
            </a:r>
            <a:r>
              <a:rPr lang="en-US" sz="3600" u="sng" dirty="0"/>
              <a:t>we are not alone</a:t>
            </a:r>
            <a:r>
              <a:rPr lang="en-US" sz="3600" dirty="0"/>
              <a:t>. </a:t>
            </a:r>
            <a:r>
              <a:rPr lang="en-US" sz="3600" i="1" dirty="0"/>
              <a:t>“Yet will I leave (me) seven thousand in Israel, all the knees which have not bowed unto Baal”  (1 Kings 19:18)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Challenge Of Sin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108204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Tremendous growth in the church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Acts 2:41 Three thousand</a:t>
            </a:r>
          </a:p>
          <a:p>
            <a:pPr>
              <a:buNone/>
            </a:pPr>
            <a:r>
              <a:rPr lang="en-US" sz="3600" dirty="0"/>
              <a:t>Acts 4:4 Five thousand</a:t>
            </a:r>
          </a:p>
          <a:p>
            <a:pPr>
              <a:buNone/>
            </a:pPr>
            <a:r>
              <a:rPr lang="en-US" sz="3600" i="1" dirty="0"/>
              <a:t>Acts 6:7 “Number of disciples increased greatly.”</a:t>
            </a:r>
          </a:p>
          <a:p>
            <a:pPr>
              <a:buNone/>
            </a:pPr>
            <a:r>
              <a:rPr lang="en-US" sz="3600" i="1" dirty="0"/>
              <a:t>Acts 9:31 “So the church throughout all Judaea and Galilee and Samaria had peace, being edified; and, walking in the fear of the Lord and in the comfort of the Holy Spirit, was multiplied.”</a:t>
            </a:r>
          </a:p>
          <a:p>
            <a:pPr>
              <a:buNone/>
            </a:pPr>
            <a:r>
              <a:rPr lang="en-US" sz="3600" i="1" dirty="0"/>
              <a:t>Acts 11:24 “…and much people was added unto the Lord.”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Challenge Of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10668000" cy="51355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u="sng" dirty="0">
                <a:solidFill>
                  <a:srgbClr val="FF0000"/>
                </a:solidFill>
              </a:rPr>
              <a:t>Acts 5:1-11 First recorded sin in the church</a:t>
            </a:r>
            <a:r>
              <a:rPr lang="en-US" sz="4000" b="1" dirty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sz="3200" baseline="0" dirty="0"/>
          </a:p>
          <a:p>
            <a:pPr>
              <a:buNone/>
            </a:pPr>
            <a:r>
              <a:rPr lang="en-US" sz="4000" dirty="0"/>
              <a:t>1.	Peter exposed their sin and they both died.</a:t>
            </a:r>
          </a:p>
          <a:p>
            <a:pPr>
              <a:buNone/>
            </a:pPr>
            <a:r>
              <a:rPr lang="en-US" sz="4000" dirty="0"/>
              <a:t>2</a:t>
            </a:r>
            <a:r>
              <a:rPr lang="en-US" sz="4000" i="1" dirty="0"/>
              <a:t>.	Acts 5:11 “And great fear came upon the whole church, and upon all that heard these things.”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Challenge Of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52741"/>
            <a:ext cx="106680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1 Corinthians 5:1-7 Even a small amount of leaven would contaminate the whole lump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/>
              <a:t>1.  Note: vs. 3-4 By the authority of Christ, the guilty was to be disciplined.</a:t>
            </a:r>
          </a:p>
          <a:p>
            <a:pPr>
              <a:buNone/>
            </a:pPr>
            <a:r>
              <a:rPr lang="en-US" sz="3600" dirty="0"/>
              <a:t>2. Keep the church morally pure.</a:t>
            </a:r>
          </a:p>
          <a:p>
            <a:pPr>
              <a:buNone/>
            </a:pPr>
            <a:r>
              <a:rPr lang="en-US" sz="3600" dirty="0"/>
              <a:t>	Ephesus.  Revelation 2:2</a:t>
            </a:r>
          </a:p>
          <a:p>
            <a:pPr>
              <a:buNone/>
            </a:pPr>
            <a:r>
              <a:rPr lang="en-US" sz="3600" dirty="0"/>
              <a:t>	Thyatira. Revelation 2:20</a:t>
            </a:r>
          </a:p>
          <a:p>
            <a:pPr>
              <a:buNone/>
            </a:pPr>
            <a:r>
              <a:rPr lang="en-US" sz="3600" dirty="0"/>
              <a:t>	Sardis.  Revelation 3:4</a:t>
            </a:r>
            <a:endParaRPr lang="en-US" sz="2800" dirty="0"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Challenge From Authorities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107442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u="sng" dirty="0">
                <a:solidFill>
                  <a:srgbClr val="FF0000"/>
                </a:solidFill>
              </a:rPr>
              <a:t>Authority of the Jews</a:t>
            </a:r>
            <a:r>
              <a:rPr lang="en-US" sz="4400" b="1" dirty="0">
                <a:solidFill>
                  <a:srgbClr val="FF0000"/>
                </a:solidFill>
              </a:rPr>
              <a:t>. Acts 4:5-6</a:t>
            </a:r>
          </a:p>
          <a:p>
            <a:pPr>
              <a:buNone/>
            </a:pPr>
            <a:r>
              <a:rPr lang="en-US" sz="4000" dirty="0"/>
              <a:t>Court put on trial...  </a:t>
            </a:r>
            <a:r>
              <a:rPr lang="en-US" sz="4000" i="1" dirty="0"/>
              <a:t>“Whether it is right in the sight of God to hearken unto you rather than unto God, </a:t>
            </a:r>
            <a:r>
              <a:rPr lang="en-US" sz="4000" i="1" u="sng" dirty="0"/>
              <a:t>judge ye</a:t>
            </a:r>
            <a:r>
              <a:rPr lang="en-US" sz="4000" i="1" dirty="0"/>
              <a:t>: for we cannot but speak the things which we saw and heard.” </a:t>
            </a:r>
            <a:br>
              <a:rPr lang="en-US" sz="4000" i="1" dirty="0"/>
            </a:br>
            <a:r>
              <a:rPr lang="en-US" sz="4000" i="1" dirty="0"/>
              <a:t>Acts 4:19-20; </a:t>
            </a:r>
            <a:r>
              <a:rPr lang="en-US" sz="4000" dirty="0"/>
              <a:t>Cf. 1 Peter 4:14-16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Challenge From Authorities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10210800" cy="4572000"/>
          </a:xfrm>
        </p:spPr>
        <p:txBody>
          <a:bodyPr/>
          <a:lstStyle/>
          <a:p>
            <a:pPr>
              <a:buNone/>
            </a:pPr>
            <a:r>
              <a:rPr lang="en-US" sz="4800" b="1" u="sng" dirty="0">
                <a:solidFill>
                  <a:srgbClr val="FF0000"/>
                </a:solidFill>
              </a:rPr>
              <a:t>Authority of the Jews</a:t>
            </a:r>
            <a:r>
              <a:rPr lang="en-US" sz="4800" b="1" dirty="0">
                <a:solidFill>
                  <a:srgbClr val="FF0000"/>
                </a:solidFill>
              </a:rPr>
              <a:t>. Acts 5:17ff </a:t>
            </a:r>
          </a:p>
          <a:p>
            <a:pPr>
              <a:buNone/>
            </a:pPr>
            <a:r>
              <a:rPr lang="en-US" sz="4000" dirty="0"/>
              <a:t>1.  </a:t>
            </a:r>
            <a:r>
              <a:rPr lang="en-US" sz="4000" i="1" dirty="0"/>
              <a:t>“We must obey God rather than men...” Acts 5:29</a:t>
            </a:r>
          </a:p>
          <a:p>
            <a:pPr>
              <a:buNone/>
            </a:pPr>
            <a:r>
              <a:rPr lang="en-US" sz="4000" dirty="0"/>
              <a:t>2. Note: Acts 5:41-42</a:t>
            </a:r>
          </a:p>
          <a:p>
            <a:pPr>
              <a:buNone/>
            </a:pPr>
            <a:r>
              <a:rPr lang="en-US" sz="4000" dirty="0"/>
              <a:t>3.  Stephen stoned. Acts 7</a:t>
            </a:r>
          </a:p>
          <a:p>
            <a:endParaRPr lang="en-US" baseline="0" dirty="0"/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Challenge From Authorities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u="sng" dirty="0">
                <a:solidFill>
                  <a:srgbClr val="FF0000"/>
                </a:solidFill>
              </a:rPr>
              <a:t>Authority of the Jews</a:t>
            </a:r>
            <a:r>
              <a:rPr lang="en-US" sz="4800" b="1" dirty="0">
                <a:solidFill>
                  <a:srgbClr val="FF0000"/>
                </a:solidFill>
              </a:rPr>
              <a:t>. Acts 9:1ff </a:t>
            </a:r>
          </a:p>
          <a:p>
            <a:pPr lvl="1"/>
            <a:r>
              <a:rPr lang="en-US" sz="4000" i="1" dirty="0"/>
              <a:t>“But Saul, yet breathing threatening and slaughter against the disciples of the Lord…”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Challenge From Authorities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5625"/>
            <a:ext cx="10515600" cy="457517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800" b="1" u="sng" dirty="0">
                <a:solidFill>
                  <a:srgbClr val="FF0000"/>
                </a:solidFill>
              </a:rPr>
              <a:t>Authority of Herod</a:t>
            </a:r>
            <a:r>
              <a:rPr lang="en-US" sz="4800" b="1" dirty="0">
                <a:solidFill>
                  <a:srgbClr val="FF0000"/>
                </a:solidFill>
              </a:rPr>
              <a:t>.  Acts 12:1-2</a:t>
            </a:r>
          </a:p>
          <a:p>
            <a:pPr>
              <a:buNone/>
            </a:pPr>
            <a:r>
              <a:rPr lang="en-US" sz="3900" dirty="0"/>
              <a:t>	1.  Death of James.</a:t>
            </a:r>
          </a:p>
          <a:p>
            <a:pPr>
              <a:buNone/>
            </a:pPr>
            <a:r>
              <a:rPr lang="en-US" sz="3900" dirty="0"/>
              <a:t>	2.  Arrest of Peter.</a:t>
            </a:r>
          </a:p>
          <a:p>
            <a:pPr>
              <a:buNone/>
            </a:pPr>
            <a:r>
              <a:rPr lang="en-US" sz="4800" b="1" u="sng" dirty="0">
                <a:solidFill>
                  <a:srgbClr val="FF0000"/>
                </a:solidFill>
              </a:rPr>
              <a:t>Authority of the Magistrates in Philippi</a:t>
            </a:r>
            <a:r>
              <a:rPr lang="en-US" sz="4800" b="1" dirty="0">
                <a:solidFill>
                  <a:srgbClr val="FF0000"/>
                </a:solidFill>
              </a:rPr>
              <a:t>. </a:t>
            </a:r>
            <a:br>
              <a:rPr lang="en-US" sz="4800" b="1" dirty="0">
                <a:solidFill>
                  <a:srgbClr val="FF0000"/>
                </a:solidFill>
              </a:rPr>
            </a:br>
            <a:r>
              <a:rPr lang="en-US" sz="4800" b="1" dirty="0">
                <a:solidFill>
                  <a:srgbClr val="FF0000"/>
                </a:solidFill>
              </a:rPr>
              <a:t>Acts 16:22ff</a:t>
            </a:r>
          </a:p>
          <a:p>
            <a:pPr>
              <a:buNone/>
            </a:pPr>
            <a:r>
              <a:rPr lang="en-US" sz="3000" dirty="0"/>
              <a:t>	</a:t>
            </a:r>
            <a:r>
              <a:rPr lang="en-US" sz="3900" dirty="0"/>
              <a:t>1.  Paul and Silas arrested, beaten and</a:t>
            </a:r>
          </a:p>
          <a:p>
            <a:pPr>
              <a:buNone/>
            </a:pPr>
            <a:r>
              <a:rPr lang="en-US" sz="3900" dirty="0"/>
              <a:t>		imprisoned.  Acts 16:22ff</a:t>
            </a:r>
          </a:p>
          <a:p>
            <a:pPr>
              <a:buNone/>
            </a:pPr>
            <a:r>
              <a:rPr lang="en-US" sz="3900" dirty="0"/>
              <a:t>	2.  Returned to Lydia’s house. Acts 16:35ff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  <a:effectLst>
            <a:outerShdw dist="35921" dir="27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r>
              <a:rPr lang="en-US" dirty="0"/>
              <a:t>The Challenge From False Teachers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600200"/>
            <a:ext cx="104394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4400" u="sng" dirty="0">
                <a:solidFill>
                  <a:srgbClr val="FF0000"/>
                </a:solidFill>
              </a:rPr>
              <a:t>Jesus warned</a:t>
            </a:r>
            <a:r>
              <a:rPr lang="en-US" sz="4400" dirty="0">
                <a:solidFill>
                  <a:srgbClr val="FF0000"/>
                </a:solidFill>
              </a:rPr>
              <a:t>.  Matthew 7:15; 24:4-5</a:t>
            </a:r>
          </a:p>
          <a:p>
            <a:pPr>
              <a:lnSpc>
                <a:spcPct val="90000"/>
              </a:lnSpc>
              <a:buNone/>
            </a:pPr>
            <a:r>
              <a:rPr lang="en-US" sz="4400" u="sng" dirty="0">
                <a:solidFill>
                  <a:srgbClr val="FF0000"/>
                </a:solidFill>
              </a:rPr>
              <a:t>Apostles warned</a:t>
            </a:r>
            <a:r>
              <a:rPr lang="en-US" sz="4400" dirty="0">
                <a:solidFill>
                  <a:srgbClr val="FF0000"/>
                </a:solidFill>
              </a:rPr>
              <a:t>. </a:t>
            </a:r>
          </a:p>
          <a:p>
            <a:pPr lvl="1">
              <a:lnSpc>
                <a:spcPct val="90000"/>
              </a:lnSpc>
              <a:buNone/>
            </a:pPr>
            <a:r>
              <a:rPr lang="en-US" sz="4000" dirty="0"/>
              <a:t>1.  2 Corinthians 11:13-15  Satan has ministers.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4000" dirty="0"/>
              <a:t>2.  1 Timothy 4:1-3 Some would depart from the faith.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4000" dirty="0"/>
              <a:t>3.  2 Timothy 4:1-4 Men would turn from the faith.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4000" dirty="0"/>
              <a:t>4.  1 John 4:1-3 False prophets gone out into the world.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0145889" y="6362701"/>
            <a:ext cx="43794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12</a:t>
            </a:r>
          </a:p>
        </p:txBody>
      </p:sp>
    </p:spTree>
  </p:cSld>
  <p:clrMapOvr>
    <a:masterClrMapping/>
  </p:clrMapOvr>
  <p:transition spd="slow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7643</TotalTime>
  <Words>964</Words>
  <Application>Microsoft Office PowerPoint</Application>
  <PresentationFormat>Widescreen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Franklin Gothic Book</vt:lpstr>
      <vt:lpstr>Perpetua</vt:lpstr>
      <vt:lpstr>Tahoma</vt:lpstr>
      <vt:lpstr>Wingdings</vt:lpstr>
      <vt:lpstr>Wingdings 2</vt:lpstr>
      <vt:lpstr>Theme10</vt:lpstr>
      <vt:lpstr>Challenges In The First Century Church</vt:lpstr>
      <vt:lpstr>The Challenge Of Sin </vt:lpstr>
      <vt:lpstr>The Challenge Of Sin</vt:lpstr>
      <vt:lpstr>The Challenge Of Sin</vt:lpstr>
      <vt:lpstr>The Challenge From Authorities</vt:lpstr>
      <vt:lpstr>The Challenge From Authorities</vt:lpstr>
      <vt:lpstr>The Challenge From Authorities</vt:lpstr>
      <vt:lpstr>The Challenge From Authorities</vt:lpstr>
      <vt:lpstr>The Challenge From False Teachers</vt:lpstr>
      <vt:lpstr>The Challenge From False Teachers</vt:lpstr>
      <vt:lpstr>The Challenge From False Teachers  In The Leadership</vt:lpstr>
      <vt:lpstr>The Challenge From False Teachers  In The Leadership</vt:lpstr>
      <vt:lpstr>The Challenge From Controversy  In The Church</vt:lpstr>
      <vt:lpstr>PowerPoint Presentation</vt:lpstr>
      <vt:lpstr>The Challenge From Apathy </vt:lpstr>
      <vt:lpstr>Application And Conclusion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The First Century</dc:title>
  <dc:creator>Micky Galloway</dc:creator>
  <cp:lastModifiedBy>mgalloway2715@gmail.com</cp:lastModifiedBy>
  <cp:revision>31</cp:revision>
  <cp:lastPrinted>2020-07-19T12:23:24Z</cp:lastPrinted>
  <dcterms:created xsi:type="dcterms:W3CDTF">2012-01-20T18:28:55Z</dcterms:created>
  <dcterms:modified xsi:type="dcterms:W3CDTF">2022-11-05T19:11:38Z</dcterms:modified>
</cp:coreProperties>
</file>